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8"/>
  </p:notesMasterIdLst>
  <p:sldIdLst>
    <p:sldId id="266" r:id="rId5"/>
    <p:sldId id="267" r:id="rId6"/>
    <p:sldId id="262" r:id="rId7"/>
    <p:sldId id="268" r:id="rId8"/>
    <p:sldId id="273" r:id="rId9"/>
    <p:sldId id="271" r:id="rId10"/>
    <p:sldId id="274" r:id="rId11"/>
    <p:sldId id="275" r:id="rId12"/>
    <p:sldId id="276" r:id="rId13"/>
    <p:sldId id="277" r:id="rId14"/>
    <p:sldId id="269" r:id="rId15"/>
    <p:sldId id="270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3" d="100"/>
          <a:sy n="63" d="100"/>
        </p:scale>
        <p:origin x="52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CB8AA1-84B3-4DB8-ABF4-AB005D422DF4}" type="doc">
      <dgm:prSet loTypeId="urn:microsoft.com/office/officeart/2016/7/layout/LinearBlockProcessNumbered" loCatId="process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EC78F65-8DD1-4A2B-B8A1-6544780589BE}">
      <dgm:prSet/>
      <dgm:spPr/>
      <dgm:t>
        <a:bodyPr/>
        <a:lstStyle/>
        <a:p>
          <a:r>
            <a:rPr lang="en-US" dirty="0"/>
            <a:t>Feature extraction from </a:t>
          </a:r>
          <a:r>
            <a:rPr lang="en-US" b="1" dirty="0" err="1"/>
            <a:t>date_of_establishment</a:t>
          </a:r>
          <a:r>
            <a:rPr lang="en-US" b="1" dirty="0"/>
            <a:t> </a:t>
          </a:r>
          <a:r>
            <a:rPr lang="en-US" dirty="0"/>
            <a:t>column.</a:t>
          </a:r>
        </a:p>
      </dgm:t>
    </dgm:pt>
    <dgm:pt modelId="{B0205E49-3E95-4E7F-B905-DD1E41AB90F3}" type="parTrans" cxnId="{586055ED-01D9-4E81-9D13-533BB9143B06}">
      <dgm:prSet/>
      <dgm:spPr/>
      <dgm:t>
        <a:bodyPr/>
        <a:lstStyle/>
        <a:p>
          <a:endParaRPr lang="en-US"/>
        </a:p>
      </dgm:t>
    </dgm:pt>
    <dgm:pt modelId="{2F0F5657-4E10-4296-9A22-6A37A1A70F37}" type="sibTrans" cxnId="{586055ED-01D9-4E81-9D13-533BB9143B06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B1830037-9852-44B1-AF79-C9AC7D43014C}">
      <dgm:prSet/>
      <dgm:spPr/>
      <dgm:t>
        <a:bodyPr/>
        <a:lstStyle/>
        <a:p>
          <a:pPr>
            <a:lnSpc>
              <a:spcPct val="100000"/>
            </a:lnSpc>
          </a:pPr>
          <a:r>
            <a:rPr lang="en-SG"/>
            <a:t>Extract age of bank</a:t>
          </a:r>
          <a:endParaRPr lang="en-US"/>
        </a:p>
      </dgm:t>
    </dgm:pt>
    <dgm:pt modelId="{E5A2EF8D-CE66-432E-A946-CBC98529090F}" type="parTrans" cxnId="{E5D8E263-C03C-42A6-9129-F83716F17F85}">
      <dgm:prSet/>
      <dgm:spPr/>
      <dgm:t>
        <a:bodyPr/>
        <a:lstStyle/>
        <a:p>
          <a:endParaRPr lang="en-US"/>
        </a:p>
      </dgm:t>
    </dgm:pt>
    <dgm:pt modelId="{872CAAB4-9DBF-4C69-A47F-3AEC6D05F863}" type="sibTrans" cxnId="{E5D8E263-C03C-42A6-9129-F83716F17F85}">
      <dgm:prSet/>
      <dgm:spPr/>
      <dgm:t>
        <a:bodyPr/>
        <a:lstStyle/>
        <a:p>
          <a:endParaRPr lang="en-US"/>
        </a:p>
      </dgm:t>
    </dgm:pt>
    <dgm:pt modelId="{15AFA873-5238-4BCD-A967-FDF6067766A2}">
      <dgm:prSet/>
      <dgm:spPr/>
      <dgm:t>
        <a:bodyPr/>
        <a:lstStyle/>
        <a:p>
          <a:r>
            <a:rPr lang="en-US"/>
            <a:t>Feature extraction from </a:t>
          </a:r>
          <a:r>
            <a:rPr lang="en-US" b="1"/>
            <a:t>location details.</a:t>
          </a:r>
          <a:endParaRPr lang="en-US" dirty="0"/>
        </a:p>
      </dgm:t>
    </dgm:pt>
    <dgm:pt modelId="{CB657FA7-6DC7-4731-B4A7-23D1B26DDCC6}" type="parTrans" cxnId="{5548B536-C7C7-465E-9511-7E0CCCF9DCB0}">
      <dgm:prSet/>
      <dgm:spPr/>
      <dgm:t>
        <a:bodyPr/>
        <a:lstStyle/>
        <a:p>
          <a:endParaRPr lang="en-US"/>
        </a:p>
      </dgm:t>
    </dgm:pt>
    <dgm:pt modelId="{D2D87D31-0C29-4AD4-91EF-D2FAA43BD0F8}" type="sibTrans" cxnId="{5548B536-C7C7-465E-9511-7E0CCCF9DCB0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54B98F13-51C5-4F0F-9CF6-D52C68BE48AE}">
      <dgm:prSet/>
      <dgm:spPr/>
      <dgm:t>
        <a:bodyPr/>
        <a:lstStyle/>
        <a:p>
          <a:pPr>
            <a:lnSpc>
              <a:spcPct val="100000"/>
            </a:lnSpc>
          </a:pPr>
          <a:r>
            <a:rPr lang="en-SG"/>
            <a:t>Create clusters based on location details</a:t>
          </a:r>
          <a:endParaRPr lang="en-US"/>
        </a:p>
      </dgm:t>
    </dgm:pt>
    <dgm:pt modelId="{E523B355-AA95-42EA-B8ED-369AFD0CB30D}" type="parTrans" cxnId="{0D110DCF-4132-4987-BD83-DB5CF8BE3247}">
      <dgm:prSet/>
      <dgm:spPr/>
      <dgm:t>
        <a:bodyPr/>
        <a:lstStyle/>
        <a:p>
          <a:endParaRPr lang="en-US"/>
        </a:p>
      </dgm:t>
    </dgm:pt>
    <dgm:pt modelId="{A8BFF4AB-1748-43C8-8448-196671AF844E}" type="sibTrans" cxnId="{0D110DCF-4132-4987-BD83-DB5CF8BE3247}">
      <dgm:prSet/>
      <dgm:spPr/>
      <dgm:t>
        <a:bodyPr/>
        <a:lstStyle/>
        <a:p>
          <a:endParaRPr lang="en-US"/>
        </a:p>
      </dgm:t>
    </dgm:pt>
    <dgm:pt modelId="{1E6DAD3B-4C69-4EF6-BCE3-05803BF7E6D1}" type="pres">
      <dgm:prSet presAssocID="{BDCB8AA1-84B3-4DB8-ABF4-AB005D422DF4}" presName="Name0" presStyleCnt="0">
        <dgm:presLayoutVars>
          <dgm:animLvl val="lvl"/>
          <dgm:resizeHandles val="exact"/>
        </dgm:presLayoutVars>
      </dgm:prSet>
      <dgm:spPr/>
    </dgm:pt>
    <dgm:pt modelId="{5E48CE15-A765-4027-9CE3-331319C6D481}" type="pres">
      <dgm:prSet presAssocID="{EEC78F65-8DD1-4A2B-B8A1-6544780589BE}" presName="compositeNode" presStyleCnt="0">
        <dgm:presLayoutVars>
          <dgm:bulletEnabled val="1"/>
        </dgm:presLayoutVars>
      </dgm:prSet>
      <dgm:spPr/>
    </dgm:pt>
    <dgm:pt modelId="{7CD4E68D-7DA3-4B2E-AF94-45D5FD6C0793}" type="pres">
      <dgm:prSet presAssocID="{EEC78F65-8DD1-4A2B-B8A1-6544780589BE}" presName="bgRect" presStyleLbl="alignNode1" presStyleIdx="0" presStyleCnt="2"/>
      <dgm:spPr/>
    </dgm:pt>
    <dgm:pt modelId="{B3414AC2-D1AF-4027-BCCA-8ADB2D9961F2}" type="pres">
      <dgm:prSet presAssocID="{2F0F5657-4E10-4296-9A22-6A37A1A70F37}" presName="sibTransNodeRect" presStyleLbl="alignNode1" presStyleIdx="0" presStyleCnt="2">
        <dgm:presLayoutVars>
          <dgm:chMax val="0"/>
          <dgm:bulletEnabled val="1"/>
        </dgm:presLayoutVars>
      </dgm:prSet>
      <dgm:spPr/>
    </dgm:pt>
    <dgm:pt modelId="{374484BE-15E4-45D8-A34D-CE5784898125}" type="pres">
      <dgm:prSet presAssocID="{EEC78F65-8DD1-4A2B-B8A1-6544780589BE}" presName="nodeRect" presStyleLbl="alignNode1" presStyleIdx="0" presStyleCnt="2">
        <dgm:presLayoutVars>
          <dgm:bulletEnabled val="1"/>
        </dgm:presLayoutVars>
      </dgm:prSet>
      <dgm:spPr/>
    </dgm:pt>
    <dgm:pt modelId="{E73CDAD2-49FE-4E13-B903-612730B54267}" type="pres">
      <dgm:prSet presAssocID="{2F0F5657-4E10-4296-9A22-6A37A1A70F37}" presName="sibTrans" presStyleCnt="0"/>
      <dgm:spPr/>
    </dgm:pt>
    <dgm:pt modelId="{88C634ED-2A8F-4807-AFFB-B2230F883E48}" type="pres">
      <dgm:prSet presAssocID="{15AFA873-5238-4BCD-A967-FDF6067766A2}" presName="compositeNode" presStyleCnt="0">
        <dgm:presLayoutVars>
          <dgm:bulletEnabled val="1"/>
        </dgm:presLayoutVars>
      </dgm:prSet>
      <dgm:spPr/>
    </dgm:pt>
    <dgm:pt modelId="{539016F1-FBBD-4CF0-ADFB-B06CC687B349}" type="pres">
      <dgm:prSet presAssocID="{15AFA873-5238-4BCD-A967-FDF6067766A2}" presName="bgRect" presStyleLbl="alignNode1" presStyleIdx="1" presStyleCnt="2"/>
      <dgm:spPr/>
    </dgm:pt>
    <dgm:pt modelId="{E96C8F2F-2324-47A1-A02E-5E1F4B9E8D89}" type="pres">
      <dgm:prSet presAssocID="{D2D87D31-0C29-4AD4-91EF-D2FAA43BD0F8}" presName="sibTransNodeRect" presStyleLbl="alignNode1" presStyleIdx="1" presStyleCnt="2">
        <dgm:presLayoutVars>
          <dgm:chMax val="0"/>
          <dgm:bulletEnabled val="1"/>
        </dgm:presLayoutVars>
      </dgm:prSet>
      <dgm:spPr/>
    </dgm:pt>
    <dgm:pt modelId="{B6E006CB-F881-4F71-B90B-D2378D70E72E}" type="pres">
      <dgm:prSet presAssocID="{15AFA873-5238-4BCD-A967-FDF6067766A2}" presName="nodeRect" presStyleLbl="alignNode1" presStyleIdx="1" presStyleCnt="2">
        <dgm:presLayoutVars>
          <dgm:bulletEnabled val="1"/>
        </dgm:presLayoutVars>
      </dgm:prSet>
      <dgm:spPr/>
    </dgm:pt>
  </dgm:ptLst>
  <dgm:cxnLst>
    <dgm:cxn modelId="{8C710C1A-C882-48C6-915D-4CCC83983ED7}" type="presOf" srcId="{54B98F13-51C5-4F0F-9CF6-D52C68BE48AE}" destId="{B6E006CB-F881-4F71-B90B-D2378D70E72E}" srcOrd="0" destOrd="1" presId="urn:microsoft.com/office/officeart/2016/7/layout/LinearBlockProcessNumbered"/>
    <dgm:cxn modelId="{72C4A41D-E22E-425C-ACAA-B133A3282D4E}" type="presOf" srcId="{15AFA873-5238-4BCD-A967-FDF6067766A2}" destId="{B6E006CB-F881-4F71-B90B-D2378D70E72E}" srcOrd="1" destOrd="0" presId="urn:microsoft.com/office/officeart/2016/7/layout/LinearBlockProcessNumbered"/>
    <dgm:cxn modelId="{5548B536-C7C7-465E-9511-7E0CCCF9DCB0}" srcId="{BDCB8AA1-84B3-4DB8-ABF4-AB005D422DF4}" destId="{15AFA873-5238-4BCD-A967-FDF6067766A2}" srcOrd="1" destOrd="0" parTransId="{CB657FA7-6DC7-4731-B4A7-23D1B26DDCC6}" sibTransId="{D2D87D31-0C29-4AD4-91EF-D2FAA43BD0F8}"/>
    <dgm:cxn modelId="{E5D8E263-C03C-42A6-9129-F83716F17F85}" srcId="{EEC78F65-8DD1-4A2B-B8A1-6544780589BE}" destId="{B1830037-9852-44B1-AF79-C9AC7D43014C}" srcOrd="0" destOrd="0" parTransId="{E5A2EF8D-CE66-432E-A946-CBC98529090F}" sibTransId="{872CAAB4-9DBF-4C69-A47F-3AEC6D05F863}"/>
    <dgm:cxn modelId="{CA42026B-A5EB-4EED-AB09-20FC0D0F1AA7}" type="presOf" srcId="{EEC78F65-8DD1-4A2B-B8A1-6544780589BE}" destId="{374484BE-15E4-45D8-A34D-CE5784898125}" srcOrd="1" destOrd="0" presId="urn:microsoft.com/office/officeart/2016/7/layout/LinearBlockProcessNumbered"/>
    <dgm:cxn modelId="{CB31D2B5-5E69-471D-A253-99B00D88C789}" type="presOf" srcId="{15AFA873-5238-4BCD-A967-FDF6067766A2}" destId="{539016F1-FBBD-4CF0-ADFB-B06CC687B349}" srcOrd="0" destOrd="0" presId="urn:microsoft.com/office/officeart/2016/7/layout/LinearBlockProcessNumbered"/>
    <dgm:cxn modelId="{475FCFB6-AAE6-46D7-BEAF-234C2A4169B3}" type="presOf" srcId="{D2D87D31-0C29-4AD4-91EF-D2FAA43BD0F8}" destId="{E96C8F2F-2324-47A1-A02E-5E1F4B9E8D89}" srcOrd="0" destOrd="0" presId="urn:microsoft.com/office/officeart/2016/7/layout/LinearBlockProcessNumbered"/>
    <dgm:cxn modelId="{AD8CA5BF-4559-41AD-B1CD-85A0EA1F9F2F}" type="presOf" srcId="{BDCB8AA1-84B3-4DB8-ABF4-AB005D422DF4}" destId="{1E6DAD3B-4C69-4EF6-BCE3-05803BF7E6D1}" srcOrd="0" destOrd="0" presId="urn:microsoft.com/office/officeart/2016/7/layout/LinearBlockProcessNumbered"/>
    <dgm:cxn modelId="{0D110DCF-4132-4987-BD83-DB5CF8BE3247}" srcId="{15AFA873-5238-4BCD-A967-FDF6067766A2}" destId="{54B98F13-51C5-4F0F-9CF6-D52C68BE48AE}" srcOrd="0" destOrd="0" parTransId="{E523B355-AA95-42EA-B8ED-369AFD0CB30D}" sibTransId="{A8BFF4AB-1748-43C8-8448-196671AF844E}"/>
    <dgm:cxn modelId="{412D97DC-A8D6-469F-B7F6-31AE2690C471}" type="presOf" srcId="{2F0F5657-4E10-4296-9A22-6A37A1A70F37}" destId="{B3414AC2-D1AF-4027-BCCA-8ADB2D9961F2}" srcOrd="0" destOrd="0" presId="urn:microsoft.com/office/officeart/2016/7/layout/LinearBlockProcessNumbered"/>
    <dgm:cxn modelId="{A38C73DD-B7D3-4F17-8C6C-A813462C696A}" type="presOf" srcId="{B1830037-9852-44B1-AF79-C9AC7D43014C}" destId="{374484BE-15E4-45D8-A34D-CE5784898125}" srcOrd="0" destOrd="1" presId="urn:microsoft.com/office/officeart/2016/7/layout/LinearBlockProcessNumbered"/>
    <dgm:cxn modelId="{586055ED-01D9-4E81-9D13-533BB9143B06}" srcId="{BDCB8AA1-84B3-4DB8-ABF4-AB005D422DF4}" destId="{EEC78F65-8DD1-4A2B-B8A1-6544780589BE}" srcOrd="0" destOrd="0" parTransId="{B0205E49-3E95-4E7F-B905-DD1E41AB90F3}" sibTransId="{2F0F5657-4E10-4296-9A22-6A37A1A70F37}"/>
    <dgm:cxn modelId="{540E0EFB-A1CB-463A-8510-1B3E4868B274}" type="presOf" srcId="{EEC78F65-8DD1-4A2B-B8A1-6544780589BE}" destId="{7CD4E68D-7DA3-4B2E-AF94-45D5FD6C0793}" srcOrd="0" destOrd="0" presId="urn:microsoft.com/office/officeart/2016/7/layout/LinearBlockProcessNumbered"/>
    <dgm:cxn modelId="{EA164529-2739-4439-914C-A5396174E6C3}" type="presParOf" srcId="{1E6DAD3B-4C69-4EF6-BCE3-05803BF7E6D1}" destId="{5E48CE15-A765-4027-9CE3-331319C6D481}" srcOrd="0" destOrd="0" presId="urn:microsoft.com/office/officeart/2016/7/layout/LinearBlockProcessNumbered"/>
    <dgm:cxn modelId="{C4D798A9-4F0A-4177-9F80-ECCD484F1762}" type="presParOf" srcId="{5E48CE15-A765-4027-9CE3-331319C6D481}" destId="{7CD4E68D-7DA3-4B2E-AF94-45D5FD6C0793}" srcOrd="0" destOrd="0" presId="urn:microsoft.com/office/officeart/2016/7/layout/LinearBlockProcessNumbered"/>
    <dgm:cxn modelId="{3E3B4A9D-0FDA-4D40-9EC7-4D8D195490D3}" type="presParOf" srcId="{5E48CE15-A765-4027-9CE3-331319C6D481}" destId="{B3414AC2-D1AF-4027-BCCA-8ADB2D9961F2}" srcOrd="1" destOrd="0" presId="urn:microsoft.com/office/officeart/2016/7/layout/LinearBlockProcessNumbered"/>
    <dgm:cxn modelId="{14B3B9F7-33B9-4F1A-8018-3C095C1ED16E}" type="presParOf" srcId="{5E48CE15-A765-4027-9CE3-331319C6D481}" destId="{374484BE-15E4-45D8-A34D-CE5784898125}" srcOrd="2" destOrd="0" presId="urn:microsoft.com/office/officeart/2016/7/layout/LinearBlockProcessNumbered"/>
    <dgm:cxn modelId="{4AD4896C-3C8E-4D7A-BA4C-EB38C349883D}" type="presParOf" srcId="{1E6DAD3B-4C69-4EF6-BCE3-05803BF7E6D1}" destId="{E73CDAD2-49FE-4E13-B903-612730B54267}" srcOrd="1" destOrd="0" presId="urn:microsoft.com/office/officeart/2016/7/layout/LinearBlockProcessNumbered"/>
    <dgm:cxn modelId="{DD476E75-9D03-47D1-B5C6-75A0AF1F89A4}" type="presParOf" srcId="{1E6DAD3B-4C69-4EF6-BCE3-05803BF7E6D1}" destId="{88C634ED-2A8F-4807-AFFB-B2230F883E48}" srcOrd="2" destOrd="0" presId="urn:microsoft.com/office/officeart/2016/7/layout/LinearBlockProcessNumbered"/>
    <dgm:cxn modelId="{83FCE8C1-0353-497E-AC50-BDDCED3D1FAC}" type="presParOf" srcId="{88C634ED-2A8F-4807-AFFB-B2230F883E48}" destId="{539016F1-FBBD-4CF0-ADFB-B06CC687B349}" srcOrd="0" destOrd="0" presId="urn:microsoft.com/office/officeart/2016/7/layout/LinearBlockProcessNumbered"/>
    <dgm:cxn modelId="{761A156A-8C28-4419-9F4F-54E7F98371FC}" type="presParOf" srcId="{88C634ED-2A8F-4807-AFFB-B2230F883E48}" destId="{E96C8F2F-2324-47A1-A02E-5E1F4B9E8D89}" srcOrd="1" destOrd="0" presId="urn:microsoft.com/office/officeart/2016/7/layout/LinearBlockProcessNumbered"/>
    <dgm:cxn modelId="{BE007F2F-3108-4E8C-84F4-D2E95A6C6CE3}" type="presParOf" srcId="{88C634ED-2A8F-4807-AFFB-B2230F883E48}" destId="{B6E006CB-F881-4F71-B90B-D2378D70E72E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92DE79-16BF-419F-98E1-E60FF6E4124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086617A0-9AF6-4CFF-A90F-676AE7B93F1B}">
      <dgm:prSet/>
      <dgm:spPr/>
      <dgm:t>
        <a:bodyPr/>
        <a:lstStyle/>
        <a:p>
          <a:r>
            <a:rPr lang="en-US" baseline="0"/>
            <a:t>We can extract many features like date, month, year etc. from </a:t>
          </a:r>
          <a:r>
            <a:rPr lang="en-US" b="1" baseline="0"/>
            <a:t>date_of_establishment </a:t>
          </a:r>
          <a:r>
            <a:rPr lang="en-US" baseline="0"/>
            <a:t>column but the features which helps in obtaining business objective more deposits in bank is </a:t>
          </a:r>
          <a:r>
            <a:rPr lang="en-US" b="1" baseline="0"/>
            <a:t>age of bank </a:t>
          </a:r>
          <a:r>
            <a:rPr lang="en-US" baseline="0"/>
            <a:t>as of 2017. </a:t>
          </a:r>
          <a:endParaRPr lang="en-US"/>
        </a:p>
      </dgm:t>
    </dgm:pt>
    <dgm:pt modelId="{604C44A4-2A6E-4A86-B2F8-DA897EF4C01A}" type="parTrans" cxnId="{479D32A7-9E55-4183-9500-9C29935A7536}">
      <dgm:prSet/>
      <dgm:spPr/>
      <dgm:t>
        <a:bodyPr/>
        <a:lstStyle/>
        <a:p>
          <a:endParaRPr lang="en-US"/>
        </a:p>
      </dgm:t>
    </dgm:pt>
    <dgm:pt modelId="{A99242AC-71A8-4A3C-B6B4-B782D4BE4E6C}" type="sibTrans" cxnId="{479D32A7-9E55-4183-9500-9C29935A7536}">
      <dgm:prSet/>
      <dgm:spPr/>
      <dgm:t>
        <a:bodyPr/>
        <a:lstStyle/>
        <a:p>
          <a:endParaRPr lang="en-US"/>
        </a:p>
      </dgm:t>
    </dgm:pt>
    <dgm:pt modelId="{08ED6E59-85E3-40FB-93CC-02B872B533BC}">
      <dgm:prSet/>
      <dgm:spPr/>
      <dgm:t>
        <a:bodyPr/>
        <a:lstStyle/>
        <a:p>
          <a:r>
            <a:rPr lang="en-US" baseline="0"/>
            <a:t>Age of bank signifies it’s trustworthiness, therefore can grab more deposits.</a:t>
          </a:r>
          <a:endParaRPr lang="en-US"/>
        </a:p>
      </dgm:t>
    </dgm:pt>
    <dgm:pt modelId="{7EB9E1A6-71AE-4500-A1CE-5306D851B351}" type="parTrans" cxnId="{9447FA2D-CDFF-41F8-A96B-7AE0D81D6159}">
      <dgm:prSet/>
      <dgm:spPr/>
      <dgm:t>
        <a:bodyPr/>
        <a:lstStyle/>
        <a:p>
          <a:endParaRPr lang="en-US"/>
        </a:p>
      </dgm:t>
    </dgm:pt>
    <dgm:pt modelId="{40BA9CD6-139F-4864-A92E-CBA1C45AC6A6}" type="sibTrans" cxnId="{9447FA2D-CDFF-41F8-A96B-7AE0D81D6159}">
      <dgm:prSet/>
      <dgm:spPr/>
      <dgm:t>
        <a:bodyPr/>
        <a:lstStyle/>
        <a:p>
          <a:endParaRPr lang="en-US"/>
        </a:p>
      </dgm:t>
    </dgm:pt>
    <dgm:pt modelId="{C22D67E4-BF78-4F8A-8ABC-2BC622039DAB}" type="pres">
      <dgm:prSet presAssocID="{5892DE79-16BF-419F-98E1-E60FF6E41242}" presName="root" presStyleCnt="0">
        <dgm:presLayoutVars>
          <dgm:dir/>
          <dgm:resizeHandles val="exact"/>
        </dgm:presLayoutVars>
      </dgm:prSet>
      <dgm:spPr/>
    </dgm:pt>
    <dgm:pt modelId="{5DF71807-1822-4E5B-8DF1-5CE004B3E1D2}" type="pres">
      <dgm:prSet presAssocID="{086617A0-9AF6-4CFF-A90F-676AE7B93F1B}" presName="compNode" presStyleCnt="0"/>
      <dgm:spPr/>
    </dgm:pt>
    <dgm:pt modelId="{CFF0B92D-380D-46E1-83B0-901A8A8A8AAA}" type="pres">
      <dgm:prSet presAssocID="{086617A0-9AF6-4CFF-A90F-676AE7B93F1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ip Calendar"/>
        </a:ext>
      </dgm:extLst>
    </dgm:pt>
    <dgm:pt modelId="{FED193B7-D7D2-49FF-9F95-1C3E9221A4F8}" type="pres">
      <dgm:prSet presAssocID="{086617A0-9AF6-4CFF-A90F-676AE7B93F1B}" presName="spaceRect" presStyleCnt="0"/>
      <dgm:spPr/>
    </dgm:pt>
    <dgm:pt modelId="{30F677B1-241D-480E-B382-7D0414AEF5B4}" type="pres">
      <dgm:prSet presAssocID="{086617A0-9AF6-4CFF-A90F-676AE7B93F1B}" presName="textRect" presStyleLbl="revTx" presStyleIdx="0" presStyleCnt="2">
        <dgm:presLayoutVars>
          <dgm:chMax val="1"/>
          <dgm:chPref val="1"/>
        </dgm:presLayoutVars>
      </dgm:prSet>
      <dgm:spPr/>
    </dgm:pt>
    <dgm:pt modelId="{DD4DDA59-4038-417A-90B2-46EB478D154F}" type="pres">
      <dgm:prSet presAssocID="{A99242AC-71A8-4A3C-B6B4-B782D4BE4E6C}" presName="sibTrans" presStyleCnt="0"/>
      <dgm:spPr/>
    </dgm:pt>
    <dgm:pt modelId="{DFF96CA9-9D31-460D-AE7B-112910B5B9C4}" type="pres">
      <dgm:prSet presAssocID="{08ED6E59-85E3-40FB-93CC-02B872B533BC}" presName="compNode" presStyleCnt="0"/>
      <dgm:spPr/>
    </dgm:pt>
    <dgm:pt modelId="{2ADAAE76-C55C-4A7F-B8D7-93E9B8F10782}" type="pres">
      <dgm:prSet presAssocID="{08ED6E59-85E3-40FB-93CC-02B872B533B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E25226B3-7132-46B7-90E2-FCE144EDCBA9}" type="pres">
      <dgm:prSet presAssocID="{08ED6E59-85E3-40FB-93CC-02B872B533BC}" presName="spaceRect" presStyleCnt="0"/>
      <dgm:spPr/>
    </dgm:pt>
    <dgm:pt modelId="{DABD78DC-3764-4962-961C-E5EDF4A93DC2}" type="pres">
      <dgm:prSet presAssocID="{08ED6E59-85E3-40FB-93CC-02B872B533B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9447FA2D-CDFF-41F8-A96B-7AE0D81D6159}" srcId="{5892DE79-16BF-419F-98E1-E60FF6E41242}" destId="{08ED6E59-85E3-40FB-93CC-02B872B533BC}" srcOrd="1" destOrd="0" parTransId="{7EB9E1A6-71AE-4500-A1CE-5306D851B351}" sibTransId="{40BA9CD6-139F-4864-A92E-CBA1C45AC6A6}"/>
    <dgm:cxn modelId="{F06ABC32-EAD5-4379-94A6-912365841E9D}" type="presOf" srcId="{086617A0-9AF6-4CFF-A90F-676AE7B93F1B}" destId="{30F677B1-241D-480E-B382-7D0414AEF5B4}" srcOrd="0" destOrd="0" presId="urn:microsoft.com/office/officeart/2018/2/layout/IconLabelList"/>
    <dgm:cxn modelId="{E3A19772-30F7-4E76-8D27-5ADFB45CE71B}" type="presOf" srcId="{5892DE79-16BF-419F-98E1-E60FF6E41242}" destId="{C22D67E4-BF78-4F8A-8ABC-2BC622039DAB}" srcOrd="0" destOrd="0" presId="urn:microsoft.com/office/officeart/2018/2/layout/IconLabelList"/>
    <dgm:cxn modelId="{479D32A7-9E55-4183-9500-9C29935A7536}" srcId="{5892DE79-16BF-419F-98E1-E60FF6E41242}" destId="{086617A0-9AF6-4CFF-A90F-676AE7B93F1B}" srcOrd="0" destOrd="0" parTransId="{604C44A4-2A6E-4A86-B2F8-DA897EF4C01A}" sibTransId="{A99242AC-71A8-4A3C-B6B4-B782D4BE4E6C}"/>
    <dgm:cxn modelId="{16C2CED0-3D5A-4A62-B306-CFCB12F13717}" type="presOf" srcId="{08ED6E59-85E3-40FB-93CC-02B872B533BC}" destId="{DABD78DC-3764-4962-961C-E5EDF4A93DC2}" srcOrd="0" destOrd="0" presId="urn:microsoft.com/office/officeart/2018/2/layout/IconLabelList"/>
    <dgm:cxn modelId="{1A94F47C-DD67-41FB-955E-AF06D68B766C}" type="presParOf" srcId="{C22D67E4-BF78-4F8A-8ABC-2BC622039DAB}" destId="{5DF71807-1822-4E5B-8DF1-5CE004B3E1D2}" srcOrd="0" destOrd="0" presId="urn:microsoft.com/office/officeart/2018/2/layout/IconLabelList"/>
    <dgm:cxn modelId="{DDE9A44B-C1EB-4484-BE44-460AAB4D0A37}" type="presParOf" srcId="{5DF71807-1822-4E5B-8DF1-5CE004B3E1D2}" destId="{CFF0B92D-380D-46E1-83B0-901A8A8A8AAA}" srcOrd="0" destOrd="0" presId="urn:microsoft.com/office/officeart/2018/2/layout/IconLabelList"/>
    <dgm:cxn modelId="{3B72BAC7-B405-4BF6-A14B-48429425170E}" type="presParOf" srcId="{5DF71807-1822-4E5B-8DF1-5CE004B3E1D2}" destId="{FED193B7-D7D2-49FF-9F95-1C3E9221A4F8}" srcOrd="1" destOrd="0" presId="urn:microsoft.com/office/officeart/2018/2/layout/IconLabelList"/>
    <dgm:cxn modelId="{178EE3D5-46F0-47E9-BB3A-B23DD524B483}" type="presParOf" srcId="{5DF71807-1822-4E5B-8DF1-5CE004B3E1D2}" destId="{30F677B1-241D-480E-B382-7D0414AEF5B4}" srcOrd="2" destOrd="0" presId="urn:microsoft.com/office/officeart/2018/2/layout/IconLabelList"/>
    <dgm:cxn modelId="{E12ABA7C-0035-42F2-9182-A23128AE3E82}" type="presParOf" srcId="{C22D67E4-BF78-4F8A-8ABC-2BC622039DAB}" destId="{DD4DDA59-4038-417A-90B2-46EB478D154F}" srcOrd="1" destOrd="0" presId="urn:microsoft.com/office/officeart/2018/2/layout/IconLabelList"/>
    <dgm:cxn modelId="{91D759CE-4CEF-43C1-B0CF-673B46AF0558}" type="presParOf" srcId="{C22D67E4-BF78-4F8A-8ABC-2BC622039DAB}" destId="{DFF96CA9-9D31-460D-AE7B-112910B5B9C4}" srcOrd="2" destOrd="0" presId="urn:microsoft.com/office/officeart/2018/2/layout/IconLabelList"/>
    <dgm:cxn modelId="{7D05C5FB-D9DA-40BD-A4C4-C70B3C983F4D}" type="presParOf" srcId="{DFF96CA9-9D31-460D-AE7B-112910B5B9C4}" destId="{2ADAAE76-C55C-4A7F-B8D7-93E9B8F10782}" srcOrd="0" destOrd="0" presId="urn:microsoft.com/office/officeart/2018/2/layout/IconLabelList"/>
    <dgm:cxn modelId="{D26606A1-245B-483B-B600-B8BC35F01A4E}" type="presParOf" srcId="{DFF96CA9-9D31-460D-AE7B-112910B5B9C4}" destId="{E25226B3-7132-46B7-90E2-FCE144EDCBA9}" srcOrd="1" destOrd="0" presId="urn:microsoft.com/office/officeart/2018/2/layout/IconLabelList"/>
    <dgm:cxn modelId="{CEADBB75-53D5-4151-8471-D144013DE743}" type="presParOf" srcId="{DFF96CA9-9D31-460D-AE7B-112910B5B9C4}" destId="{DABD78DC-3764-4962-961C-E5EDF4A93DC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7D55A7-1C8E-49BF-BD62-13FF975A30A2}" type="doc">
      <dgm:prSet loTypeId="urn:microsoft.com/office/officeart/2016/7/layout/HorizontalAction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3F7A461-55A9-4E6C-BCDF-532FF7520275}">
      <dgm:prSet/>
      <dgm:spPr/>
      <dgm:t>
        <a:bodyPr/>
        <a:lstStyle/>
        <a:p>
          <a:r>
            <a:rPr lang="en-US"/>
            <a:t>Technique 1:</a:t>
          </a:r>
        </a:p>
      </dgm:t>
    </dgm:pt>
    <dgm:pt modelId="{450F2FB0-680F-483C-A867-13808A448F2A}" type="parTrans" cxnId="{FD201AA3-7C33-41BE-9280-C1BA202DB2E8}">
      <dgm:prSet/>
      <dgm:spPr/>
      <dgm:t>
        <a:bodyPr/>
        <a:lstStyle/>
        <a:p>
          <a:endParaRPr lang="en-US"/>
        </a:p>
      </dgm:t>
    </dgm:pt>
    <dgm:pt modelId="{6EDA4E51-A114-4AE6-92FB-45CFE11DAC82}" type="sibTrans" cxnId="{FD201AA3-7C33-41BE-9280-C1BA202DB2E8}">
      <dgm:prSet/>
      <dgm:spPr/>
      <dgm:t>
        <a:bodyPr/>
        <a:lstStyle/>
        <a:p>
          <a:endParaRPr lang="en-US"/>
        </a:p>
      </dgm:t>
    </dgm:pt>
    <dgm:pt modelId="{D9F90346-29BB-4E65-999C-3FD34458E55B}">
      <dgm:prSet/>
      <dgm:spPr/>
      <dgm:t>
        <a:bodyPr/>
        <a:lstStyle/>
        <a:p>
          <a:r>
            <a:rPr lang="en-US"/>
            <a:t>Label Encoding of location details.</a:t>
          </a:r>
        </a:p>
      </dgm:t>
    </dgm:pt>
    <dgm:pt modelId="{2D92AFEA-788A-46B5-A0CF-0D0A90836493}" type="parTrans" cxnId="{AD65FA65-1DC4-4AC0-BF71-B4BE0EABA90C}">
      <dgm:prSet/>
      <dgm:spPr/>
      <dgm:t>
        <a:bodyPr/>
        <a:lstStyle/>
        <a:p>
          <a:endParaRPr lang="en-US"/>
        </a:p>
      </dgm:t>
    </dgm:pt>
    <dgm:pt modelId="{A05CB739-FD81-47C1-A93A-E410C438C066}" type="sibTrans" cxnId="{AD65FA65-1DC4-4AC0-BF71-B4BE0EABA90C}">
      <dgm:prSet/>
      <dgm:spPr/>
      <dgm:t>
        <a:bodyPr/>
        <a:lstStyle/>
        <a:p>
          <a:endParaRPr lang="en-US"/>
        </a:p>
      </dgm:t>
    </dgm:pt>
    <dgm:pt modelId="{954F1EE9-14AB-4E95-B97F-D53F38E3EE1D}">
      <dgm:prSet/>
      <dgm:spPr/>
      <dgm:t>
        <a:bodyPr/>
        <a:lstStyle/>
        <a:p>
          <a:r>
            <a:rPr lang="en-US"/>
            <a:t>Apply K-Means clustering to find K clusters that represent data.</a:t>
          </a:r>
        </a:p>
      </dgm:t>
    </dgm:pt>
    <dgm:pt modelId="{519E3B23-88E5-4547-933E-638F1B4CF3B1}" type="parTrans" cxnId="{2E7F88B5-D7F0-4FC9-8CA3-17C29E45B278}">
      <dgm:prSet/>
      <dgm:spPr/>
      <dgm:t>
        <a:bodyPr/>
        <a:lstStyle/>
        <a:p>
          <a:endParaRPr lang="en-US"/>
        </a:p>
      </dgm:t>
    </dgm:pt>
    <dgm:pt modelId="{3E568008-E8E8-4CB2-8132-0DB1AB88A16A}" type="sibTrans" cxnId="{2E7F88B5-D7F0-4FC9-8CA3-17C29E45B278}">
      <dgm:prSet/>
      <dgm:spPr/>
      <dgm:t>
        <a:bodyPr/>
        <a:lstStyle/>
        <a:p>
          <a:endParaRPr lang="en-US"/>
        </a:p>
      </dgm:t>
    </dgm:pt>
    <dgm:pt modelId="{D08F1B0A-3C55-4A8F-9F44-4586E7BA50D2}">
      <dgm:prSet/>
      <dgm:spPr/>
      <dgm:t>
        <a:bodyPr/>
        <a:lstStyle/>
        <a:p>
          <a:r>
            <a:rPr lang="en-US"/>
            <a:t>One Hot Encoding on clusters to make them numerical.</a:t>
          </a:r>
        </a:p>
      </dgm:t>
    </dgm:pt>
    <dgm:pt modelId="{5188FB77-C402-470C-AA2B-40AB97C8A18B}" type="parTrans" cxnId="{9282216F-0535-4F22-8D41-B81D47306A92}">
      <dgm:prSet/>
      <dgm:spPr/>
      <dgm:t>
        <a:bodyPr/>
        <a:lstStyle/>
        <a:p>
          <a:endParaRPr lang="en-US"/>
        </a:p>
      </dgm:t>
    </dgm:pt>
    <dgm:pt modelId="{2F16F22E-CE29-44F5-A627-E0781532CC18}" type="sibTrans" cxnId="{9282216F-0535-4F22-8D41-B81D47306A92}">
      <dgm:prSet/>
      <dgm:spPr/>
      <dgm:t>
        <a:bodyPr/>
        <a:lstStyle/>
        <a:p>
          <a:endParaRPr lang="en-US"/>
        </a:p>
      </dgm:t>
    </dgm:pt>
    <dgm:pt modelId="{6651D376-0204-469A-A164-37B846F44798}">
      <dgm:prSet/>
      <dgm:spPr/>
      <dgm:t>
        <a:bodyPr/>
        <a:lstStyle/>
        <a:p>
          <a:r>
            <a:rPr lang="en-US"/>
            <a:t>Technique 2:</a:t>
          </a:r>
        </a:p>
      </dgm:t>
    </dgm:pt>
    <dgm:pt modelId="{007F2F72-1B91-4B52-88B1-687AB650ADCD}" type="parTrans" cxnId="{F527FBE6-39CF-4372-B792-DF8F60A2899D}">
      <dgm:prSet/>
      <dgm:spPr/>
      <dgm:t>
        <a:bodyPr/>
        <a:lstStyle/>
        <a:p>
          <a:endParaRPr lang="en-US"/>
        </a:p>
      </dgm:t>
    </dgm:pt>
    <dgm:pt modelId="{CD895566-0B17-4B68-A116-733DF6239CA1}" type="sibTrans" cxnId="{F527FBE6-39CF-4372-B792-DF8F60A2899D}">
      <dgm:prSet/>
      <dgm:spPr/>
      <dgm:t>
        <a:bodyPr/>
        <a:lstStyle/>
        <a:p>
          <a:endParaRPr lang="en-US"/>
        </a:p>
      </dgm:t>
    </dgm:pt>
    <dgm:pt modelId="{2A6019B7-B32D-401E-AE33-62E1009BAD9D}">
      <dgm:prSet/>
      <dgm:spPr/>
      <dgm:t>
        <a:bodyPr/>
        <a:lstStyle/>
        <a:p>
          <a:r>
            <a:rPr lang="en-US"/>
            <a:t>Extract latitude and longitude from location details.</a:t>
          </a:r>
        </a:p>
      </dgm:t>
    </dgm:pt>
    <dgm:pt modelId="{F2270393-754D-483F-B076-B129BDD96AA2}" type="parTrans" cxnId="{9E085ADA-96B1-46AF-9893-4C5DD59D3645}">
      <dgm:prSet/>
      <dgm:spPr/>
      <dgm:t>
        <a:bodyPr/>
        <a:lstStyle/>
        <a:p>
          <a:endParaRPr lang="en-US"/>
        </a:p>
      </dgm:t>
    </dgm:pt>
    <dgm:pt modelId="{32443423-0D24-41AA-B929-267375CE60E2}" type="sibTrans" cxnId="{9E085ADA-96B1-46AF-9893-4C5DD59D3645}">
      <dgm:prSet/>
      <dgm:spPr/>
      <dgm:t>
        <a:bodyPr/>
        <a:lstStyle/>
        <a:p>
          <a:endParaRPr lang="en-US"/>
        </a:p>
      </dgm:t>
    </dgm:pt>
    <dgm:pt modelId="{776749C6-3922-4124-9A91-07B097D16E9A}">
      <dgm:prSet/>
      <dgm:spPr/>
      <dgm:t>
        <a:bodyPr/>
        <a:lstStyle/>
        <a:p>
          <a:r>
            <a:rPr lang="en-US"/>
            <a:t>Apply K-Means clustering to find K clusters that represent data.</a:t>
          </a:r>
        </a:p>
      </dgm:t>
    </dgm:pt>
    <dgm:pt modelId="{A1C3046A-9D4B-4662-8894-0896E49EB0C7}" type="parTrans" cxnId="{4BFBDB43-5B1B-4C84-9886-AC5D22F11808}">
      <dgm:prSet/>
      <dgm:spPr/>
      <dgm:t>
        <a:bodyPr/>
        <a:lstStyle/>
        <a:p>
          <a:endParaRPr lang="en-US"/>
        </a:p>
      </dgm:t>
    </dgm:pt>
    <dgm:pt modelId="{0E721898-22F4-4952-8BFD-E2B37202245A}" type="sibTrans" cxnId="{4BFBDB43-5B1B-4C84-9886-AC5D22F11808}">
      <dgm:prSet/>
      <dgm:spPr/>
      <dgm:t>
        <a:bodyPr/>
        <a:lstStyle/>
        <a:p>
          <a:endParaRPr lang="en-US"/>
        </a:p>
      </dgm:t>
    </dgm:pt>
    <dgm:pt modelId="{00734FB1-57BD-4E4C-BABA-8148A3E38FCF}">
      <dgm:prSet/>
      <dgm:spPr/>
      <dgm:t>
        <a:bodyPr/>
        <a:lstStyle/>
        <a:p>
          <a:r>
            <a:rPr lang="en-US"/>
            <a:t>One Hot Encoding on clusters to make them numerical.</a:t>
          </a:r>
        </a:p>
      </dgm:t>
    </dgm:pt>
    <dgm:pt modelId="{BA312AFE-69EC-4058-8ED1-D0E37D170C9D}" type="parTrans" cxnId="{6EEE7541-79F2-4601-B449-C02E44563A91}">
      <dgm:prSet/>
      <dgm:spPr/>
      <dgm:t>
        <a:bodyPr/>
        <a:lstStyle/>
        <a:p>
          <a:endParaRPr lang="en-US"/>
        </a:p>
      </dgm:t>
    </dgm:pt>
    <dgm:pt modelId="{B5B48D79-FF14-493F-8B5C-3AF114AD2E4A}" type="sibTrans" cxnId="{6EEE7541-79F2-4601-B449-C02E44563A91}">
      <dgm:prSet/>
      <dgm:spPr/>
      <dgm:t>
        <a:bodyPr/>
        <a:lstStyle/>
        <a:p>
          <a:endParaRPr lang="en-US"/>
        </a:p>
      </dgm:t>
    </dgm:pt>
    <dgm:pt modelId="{9BB6886D-67A4-41BC-9D68-43C83A7158FF}" type="pres">
      <dgm:prSet presAssocID="{ED7D55A7-1C8E-49BF-BD62-13FF975A30A2}" presName="Name0" presStyleCnt="0">
        <dgm:presLayoutVars>
          <dgm:dir/>
          <dgm:animLvl val="lvl"/>
          <dgm:resizeHandles val="exact"/>
        </dgm:presLayoutVars>
      </dgm:prSet>
      <dgm:spPr/>
    </dgm:pt>
    <dgm:pt modelId="{0EA5D04F-AE53-4D7E-A541-A5BF9CEF9AB7}" type="pres">
      <dgm:prSet presAssocID="{D3F7A461-55A9-4E6C-BCDF-532FF7520275}" presName="composite" presStyleCnt="0"/>
      <dgm:spPr/>
    </dgm:pt>
    <dgm:pt modelId="{FCA6D8DF-2492-4B2C-A2CD-582D8D732008}" type="pres">
      <dgm:prSet presAssocID="{D3F7A461-55A9-4E6C-BCDF-532FF7520275}" presName="parTx" presStyleLbl="alignNode1" presStyleIdx="0" presStyleCnt="2">
        <dgm:presLayoutVars>
          <dgm:chMax val="0"/>
          <dgm:chPref val="0"/>
        </dgm:presLayoutVars>
      </dgm:prSet>
      <dgm:spPr/>
    </dgm:pt>
    <dgm:pt modelId="{CFC87D98-A9DA-44FA-8A81-A4510C70DBA1}" type="pres">
      <dgm:prSet presAssocID="{D3F7A461-55A9-4E6C-BCDF-532FF7520275}" presName="desTx" presStyleLbl="alignAccFollowNode1" presStyleIdx="0" presStyleCnt="2">
        <dgm:presLayoutVars/>
      </dgm:prSet>
      <dgm:spPr/>
    </dgm:pt>
    <dgm:pt modelId="{66B76FC7-E466-4118-B848-F17D6D18AF8F}" type="pres">
      <dgm:prSet presAssocID="{6EDA4E51-A114-4AE6-92FB-45CFE11DAC82}" presName="space" presStyleCnt="0"/>
      <dgm:spPr/>
    </dgm:pt>
    <dgm:pt modelId="{7D4336E8-1231-402F-8382-9BAF03665A29}" type="pres">
      <dgm:prSet presAssocID="{6651D376-0204-469A-A164-37B846F44798}" presName="composite" presStyleCnt="0"/>
      <dgm:spPr/>
    </dgm:pt>
    <dgm:pt modelId="{E906BDB1-0189-44BC-812C-B4DC26FE2203}" type="pres">
      <dgm:prSet presAssocID="{6651D376-0204-469A-A164-37B846F44798}" presName="parTx" presStyleLbl="alignNode1" presStyleIdx="1" presStyleCnt="2">
        <dgm:presLayoutVars>
          <dgm:chMax val="0"/>
          <dgm:chPref val="0"/>
        </dgm:presLayoutVars>
      </dgm:prSet>
      <dgm:spPr/>
    </dgm:pt>
    <dgm:pt modelId="{4F0E8C92-1D09-4A2B-AF65-2504F25E7A80}" type="pres">
      <dgm:prSet presAssocID="{6651D376-0204-469A-A164-37B846F44798}" presName="desTx" presStyleLbl="alignAccFollowNode1" presStyleIdx="1" presStyleCnt="2">
        <dgm:presLayoutVars/>
      </dgm:prSet>
      <dgm:spPr/>
    </dgm:pt>
  </dgm:ptLst>
  <dgm:cxnLst>
    <dgm:cxn modelId="{EB592B06-412D-4C72-B8CA-8D3F69CCC0C6}" type="presOf" srcId="{D3F7A461-55A9-4E6C-BCDF-532FF7520275}" destId="{FCA6D8DF-2492-4B2C-A2CD-582D8D732008}" srcOrd="0" destOrd="0" presId="urn:microsoft.com/office/officeart/2016/7/layout/HorizontalActionList"/>
    <dgm:cxn modelId="{AAE80F36-F509-45FE-A836-2F8619FDACA3}" type="presOf" srcId="{ED7D55A7-1C8E-49BF-BD62-13FF975A30A2}" destId="{9BB6886D-67A4-41BC-9D68-43C83A7158FF}" srcOrd="0" destOrd="0" presId="urn:microsoft.com/office/officeart/2016/7/layout/HorizontalActionList"/>
    <dgm:cxn modelId="{6EEE7541-79F2-4601-B449-C02E44563A91}" srcId="{6651D376-0204-469A-A164-37B846F44798}" destId="{00734FB1-57BD-4E4C-BABA-8148A3E38FCF}" srcOrd="2" destOrd="0" parTransId="{BA312AFE-69EC-4058-8ED1-D0E37D170C9D}" sibTransId="{B5B48D79-FF14-493F-8B5C-3AF114AD2E4A}"/>
    <dgm:cxn modelId="{4BFBDB43-5B1B-4C84-9886-AC5D22F11808}" srcId="{6651D376-0204-469A-A164-37B846F44798}" destId="{776749C6-3922-4124-9A91-07B097D16E9A}" srcOrd="1" destOrd="0" parTransId="{A1C3046A-9D4B-4662-8894-0896E49EB0C7}" sibTransId="{0E721898-22F4-4952-8BFD-E2B37202245A}"/>
    <dgm:cxn modelId="{AD65FA65-1DC4-4AC0-BF71-B4BE0EABA90C}" srcId="{D3F7A461-55A9-4E6C-BCDF-532FF7520275}" destId="{D9F90346-29BB-4E65-999C-3FD34458E55B}" srcOrd="0" destOrd="0" parTransId="{2D92AFEA-788A-46B5-A0CF-0D0A90836493}" sibTransId="{A05CB739-FD81-47C1-A93A-E410C438C066}"/>
    <dgm:cxn modelId="{9282216F-0535-4F22-8D41-B81D47306A92}" srcId="{D3F7A461-55A9-4E6C-BCDF-532FF7520275}" destId="{D08F1B0A-3C55-4A8F-9F44-4586E7BA50D2}" srcOrd="2" destOrd="0" parTransId="{5188FB77-C402-470C-AA2B-40AB97C8A18B}" sibTransId="{2F16F22E-CE29-44F5-A627-E0781532CC18}"/>
    <dgm:cxn modelId="{F4007B82-0AA7-4697-81E0-13E25161C202}" type="presOf" srcId="{6651D376-0204-469A-A164-37B846F44798}" destId="{E906BDB1-0189-44BC-812C-B4DC26FE2203}" srcOrd="0" destOrd="0" presId="urn:microsoft.com/office/officeart/2016/7/layout/HorizontalActionList"/>
    <dgm:cxn modelId="{4DD20393-BA99-46C6-962B-AFFB5DBB5626}" type="presOf" srcId="{954F1EE9-14AB-4E95-B97F-D53F38E3EE1D}" destId="{CFC87D98-A9DA-44FA-8A81-A4510C70DBA1}" srcOrd="0" destOrd="1" presId="urn:microsoft.com/office/officeart/2016/7/layout/HorizontalActionList"/>
    <dgm:cxn modelId="{451EAA93-FA61-49A0-A318-CF1C1CFB5820}" type="presOf" srcId="{776749C6-3922-4124-9A91-07B097D16E9A}" destId="{4F0E8C92-1D09-4A2B-AF65-2504F25E7A80}" srcOrd="0" destOrd="1" presId="urn:microsoft.com/office/officeart/2016/7/layout/HorizontalActionList"/>
    <dgm:cxn modelId="{FD201AA3-7C33-41BE-9280-C1BA202DB2E8}" srcId="{ED7D55A7-1C8E-49BF-BD62-13FF975A30A2}" destId="{D3F7A461-55A9-4E6C-BCDF-532FF7520275}" srcOrd="0" destOrd="0" parTransId="{450F2FB0-680F-483C-A867-13808A448F2A}" sibTransId="{6EDA4E51-A114-4AE6-92FB-45CFE11DAC82}"/>
    <dgm:cxn modelId="{9CE8C6A8-98CF-4E64-BE91-FDA940EBE9C7}" type="presOf" srcId="{2A6019B7-B32D-401E-AE33-62E1009BAD9D}" destId="{4F0E8C92-1D09-4A2B-AF65-2504F25E7A80}" srcOrd="0" destOrd="0" presId="urn:microsoft.com/office/officeart/2016/7/layout/HorizontalActionList"/>
    <dgm:cxn modelId="{2E7F88B5-D7F0-4FC9-8CA3-17C29E45B278}" srcId="{D3F7A461-55A9-4E6C-BCDF-532FF7520275}" destId="{954F1EE9-14AB-4E95-B97F-D53F38E3EE1D}" srcOrd="1" destOrd="0" parTransId="{519E3B23-88E5-4547-933E-638F1B4CF3B1}" sibTransId="{3E568008-E8E8-4CB2-8132-0DB1AB88A16A}"/>
    <dgm:cxn modelId="{371821B6-D95C-40C6-A464-1B57093923BD}" type="presOf" srcId="{D9F90346-29BB-4E65-999C-3FD34458E55B}" destId="{CFC87D98-A9DA-44FA-8A81-A4510C70DBA1}" srcOrd="0" destOrd="0" presId="urn:microsoft.com/office/officeart/2016/7/layout/HorizontalActionList"/>
    <dgm:cxn modelId="{79CCE3D0-1920-4D73-A749-3603CE8EDA69}" type="presOf" srcId="{D08F1B0A-3C55-4A8F-9F44-4586E7BA50D2}" destId="{CFC87D98-A9DA-44FA-8A81-A4510C70DBA1}" srcOrd="0" destOrd="2" presId="urn:microsoft.com/office/officeart/2016/7/layout/HorizontalActionList"/>
    <dgm:cxn modelId="{9E085ADA-96B1-46AF-9893-4C5DD59D3645}" srcId="{6651D376-0204-469A-A164-37B846F44798}" destId="{2A6019B7-B32D-401E-AE33-62E1009BAD9D}" srcOrd="0" destOrd="0" parTransId="{F2270393-754D-483F-B076-B129BDD96AA2}" sibTransId="{32443423-0D24-41AA-B929-267375CE60E2}"/>
    <dgm:cxn modelId="{F527FBE6-39CF-4372-B792-DF8F60A2899D}" srcId="{ED7D55A7-1C8E-49BF-BD62-13FF975A30A2}" destId="{6651D376-0204-469A-A164-37B846F44798}" srcOrd="1" destOrd="0" parTransId="{007F2F72-1B91-4B52-88B1-687AB650ADCD}" sibTransId="{CD895566-0B17-4B68-A116-733DF6239CA1}"/>
    <dgm:cxn modelId="{B96286F5-441E-4231-91A6-75EE672AA8AD}" type="presOf" srcId="{00734FB1-57BD-4E4C-BABA-8148A3E38FCF}" destId="{4F0E8C92-1D09-4A2B-AF65-2504F25E7A80}" srcOrd="0" destOrd="2" presId="urn:microsoft.com/office/officeart/2016/7/layout/HorizontalActionList"/>
    <dgm:cxn modelId="{53E0D238-7168-415B-87C1-2B9BD29817E4}" type="presParOf" srcId="{9BB6886D-67A4-41BC-9D68-43C83A7158FF}" destId="{0EA5D04F-AE53-4D7E-A541-A5BF9CEF9AB7}" srcOrd="0" destOrd="0" presId="urn:microsoft.com/office/officeart/2016/7/layout/HorizontalActionList"/>
    <dgm:cxn modelId="{AD95EA2F-0DDF-4176-84DD-8BF593C4A8EF}" type="presParOf" srcId="{0EA5D04F-AE53-4D7E-A541-A5BF9CEF9AB7}" destId="{FCA6D8DF-2492-4B2C-A2CD-582D8D732008}" srcOrd="0" destOrd="0" presId="urn:microsoft.com/office/officeart/2016/7/layout/HorizontalActionList"/>
    <dgm:cxn modelId="{0CD14F34-D9E4-4E04-91E3-BC3D3CF2EA39}" type="presParOf" srcId="{0EA5D04F-AE53-4D7E-A541-A5BF9CEF9AB7}" destId="{CFC87D98-A9DA-44FA-8A81-A4510C70DBA1}" srcOrd="1" destOrd="0" presId="urn:microsoft.com/office/officeart/2016/7/layout/HorizontalActionList"/>
    <dgm:cxn modelId="{E7F29A5B-D5D9-4F61-A313-DA5663AF088B}" type="presParOf" srcId="{9BB6886D-67A4-41BC-9D68-43C83A7158FF}" destId="{66B76FC7-E466-4118-B848-F17D6D18AF8F}" srcOrd="1" destOrd="0" presId="urn:microsoft.com/office/officeart/2016/7/layout/HorizontalActionList"/>
    <dgm:cxn modelId="{E1D51D81-31A1-4398-9790-F0475B882EE1}" type="presParOf" srcId="{9BB6886D-67A4-41BC-9D68-43C83A7158FF}" destId="{7D4336E8-1231-402F-8382-9BAF03665A29}" srcOrd="2" destOrd="0" presId="urn:microsoft.com/office/officeart/2016/7/layout/HorizontalActionList"/>
    <dgm:cxn modelId="{D1C89350-E6E3-4678-9097-5AC8F3D4B4E0}" type="presParOf" srcId="{7D4336E8-1231-402F-8382-9BAF03665A29}" destId="{E906BDB1-0189-44BC-812C-B4DC26FE2203}" srcOrd="0" destOrd="0" presId="urn:microsoft.com/office/officeart/2016/7/layout/HorizontalActionList"/>
    <dgm:cxn modelId="{BECBD9E1-CAE3-4106-873E-52FA11B5DA88}" type="presParOf" srcId="{7D4336E8-1231-402F-8382-9BAF03665A29}" destId="{4F0E8C92-1D09-4A2B-AF65-2504F25E7A80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9F58FCE-2FE7-445D-8D04-B51BD2B115FC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00022DA6-FC45-4B5E-BA6D-86E0DE9E5BCE}">
      <dgm:prSet/>
      <dgm:spPr/>
      <dgm:t>
        <a:bodyPr/>
        <a:lstStyle/>
        <a:p>
          <a:pPr>
            <a:defRPr b="1"/>
          </a:pPr>
          <a:r>
            <a:rPr lang="en-US"/>
            <a:t>Linear Regression:</a:t>
          </a:r>
        </a:p>
      </dgm:t>
    </dgm:pt>
    <dgm:pt modelId="{B6D6819B-B3B0-451B-8241-A38C7BA9A235}" type="parTrans" cxnId="{F2A02BAF-F978-4FFD-BF2B-00DC8B02C310}">
      <dgm:prSet/>
      <dgm:spPr/>
      <dgm:t>
        <a:bodyPr/>
        <a:lstStyle/>
        <a:p>
          <a:endParaRPr lang="en-US"/>
        </a:p>
      </dgm:t>
    </dgm:pt>
    <dgm:pt modelId="{AF52FDB8-2C61-457D-8F0D-AF9B9A410A6C}" type="sibTrans" cxnId="{F2A02BAF-F978-4FFD-BF2B-00DC8B02C310}">
      <dgm:prSet/>
      <dgm:spPr/>
      <dgm:t>
        <a:bodyPr/>
        <a:lstStyle/>
        <a:p>
          <a:endParaRPr lang="en-US"/>
        </a:p>
      </dgm:t>
    </dgm:pt>
    <dgm:pt modelId="{96A99B7B-0F29-455C-B691-33E41C0B1C8B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Computationally less expensive.</a:t>
          </a:r>
        </a:p>
      </dgm:t>
    </dgm:pt>
    <dgm:pt modelId="{40E0D0C1-9A12-48CC-B0B2-C8507B58AE24}" type="parTrans" cxnId="{BE9EAA09-48F9-44D4-8ABE-0C30704252ED}">
      <dgm:prSet/>
      <dgm:spPr/>
      <dgm:t>
        <a:bodyPr/>
        <a:lstStyle/>
        <a:p>
          <a:endParaRPr lang="en-US"/>
        </a:p>
      </dgm:t>
    </dgm:pt>
    <dgm:pt modelId="{913A991B-B9A6-4B3D-B117-14C2727A5792}" type="sibTrans" cxnId="{BE9EAA09-48F9-44D4-8ABE-0C30704252ED}">
      <dgm:prSet/>
      <dgm:spPr/>
      <dgm:t>
        <a:bodyPr/>
        <a:lstStyle/>
        <a:p>
          <a:endParaRPr lang="en-US"/>
        </a:p>
      </dgm:t>
    </dgm:pt>
    <dgm:pt modelId="{A2B063FB-FF3C-437C-9AF2-A1746AB0C4C4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Data meets its assumptions.</a:t>
          </a:r>
        </a:p>
      </dgm:t>
    </dgm:pt>
    <dgm:pt modelId="{8EDB4045-100E-4BD4-A972-01849504F0BB}" type="parTrans" cxnId="{A612932B-4D63-469F-8D7C-610BB654B550}">
      <dgm:prSet/>
      <dgm:spPr/>
      <dgm:t>
        <a:bodyPr/>
        <a:lstStyle/>
        <a:p>
          <a:endParaRPr lang="en-US"/>
        </a:p>
      </dgm:t>
    </dgm:pt>
    <dgm:pt modelId="{33915550-DC21-4373-971B-703863835F58}" type="sibTrans" cxnId="{A612932B-4D63-469F-8D7C-610BB654B550}">
      <dgm:prSet/>
      <dgm:spPr/>
      <dgm:t>
        <a:bodyPr/>
        <a:lstStyle/>
        <a:p>
          <a:endParaRPr lang="en-US"/>
        </a:p>
      </dgm:t>
    </dgm:pt>
    <dgm:pt modelId="{7B150405-4107-4E39-9717-D9D79E109745}">
      <dgm:prSet/>
      <dgm:spPr/>
      <dgm:t>
        <a:bodyPr/>
        <a:lstStyle/>
        <a:p>
          <a:pPr>
            <a:defRPr b="1"/>
          </a:pPr>
          <a:r>
            <a:rPr lang="en-US"/>
            <a:t>Random Forest:</a:t>
          </a:r>
        </a:p>
      </dgm:t>
    </dgm:pt>
    <dgm:pt modelId="{F18BB489-64F9-4298-BDED-4D52A54E1E93}" type="parTrans" cxnId="{58338B60-00B4-4B5F-887F-68F39C76060D}">
      <dgm:prSet/>
      <dgm:spPr/>
      <dgm:t>
        <a:bodyPr/>
        <a:lstStyle/>
        <a:p>
          <a:endParaRPr lang="en-US"/>
        </a:p>
      </dgm:t>
    </dgm:pt>
    <dgm:pt modelId="{89C87392-06F4-442E-AE23-27E0609825FF}" type="sibTrans" cxnId="{58338B60-00B4-4B5F-887F-68F39C76060D}">
      <dgm:prSet/>
      <dgm:spPr/>
      <dgm:t>
        <a:bodyPr/>
        <a:lstStyle/>
        <a:p>
          <a:endParaRPr lang="en-US"/>
        </a:p>
      </dgm:t>
    </dgm:pt>
    <dgm:pt modelId="{BF3701ED-6991-4484-B6DC-85FCFDD98495}">
      <dgm:prSet/>
      <dgm:spPr/>
      <dgm:t>
        <a:bodyPr/>
        <a:lstStyle/>
        <a:p>
          <a:r>
            <a:rPr lang="en-US"/>
            <a:t>Computationally more expensive.</a:t>
          </a:r>
        </a:p>
      </dgm:t>
    </dgm:pt>
    <dgm:pt modelId="{CCFC19E1-2C27-464F-8AAA-C5EF210D76AB}" type="parTrans" cxnId="{354FC5CA-0BA8-47DE-A2E0-1D8F363F8B10}">
      <dgm:prSet/>
      <dgm:spPr/>
      <dgm:t>
        <a:bodyPr/>
        <a:lstStyle/>
        <a:p>
          <a:endParaRPr lang="en-US"/>
        </a:p>
      </dgm:t>
    </dgm:pt>
    <dgm:pt modelId="{9FF992F7-87FE-4B09-AE7A-559810EE8CBA}" type="sibTrans" cxnId="{354FC5CA-0BA8-47DE-A2E0-1D8F363F8B10}">
      <dgm:prSet/>
      <dgm:spPr/>
      <dgm:t>
        <a:bodyPr/>
        <a:lstStyle/>
        <a:p>
          <a:endParaRPr lang="en-US"/>
        </a:p>
      </dgm:t>
    </dgm:pt>
    <dgm:pt modelId="{419D303B-C63D-4D41-8CCC-28D34B77EF1D}">
      <dgm:prSet/>
      <dgm:spPr/>
      <dgm:t>
        <a:bodyPr/>
        <a:lstStyle/>
        <a:p>
          <a:r>
            <a:rPr lang="en-US"/>
            <a:t>Can work on almost any kind of data.</a:t>
          </a:r>
        </a:p>
      </dgm:t>
    </dgm:pt>
    <dgm:pt modelId="{30A08637-DEB6-4B85-B3E7-B5BD3309962B}" type="parTrans" cxnId="{C3CC91CF-3820-4115-A98D-494599DE283D}">
      <dgm:prSet/>
      <dgm:spPr/>
      <dgm:t>
        <a:bodyPr/>
        <a:lstStyle/>
        <a:p>
          <a:endParaRPr lang="en-US"/>
        </a:p>
      </dgm:t>
    </dgm:pt>
    <dgm:pt modelId="{065F6DDC-1627-49B1-8A24-67009279E027}" type="sibTrans" cxnId="{C3CC91CF-3820-4115-A98D-494599DE283D}">
      <dgm:prSet/>
      <dgm:spPr/>
      <dgm:t>
        <a:bodyPr/>
        <a:lstStyle/>
        <a:p>
          <a:endParaRPr lang="en-US"/>
        </a:p>
      </dgm:t>
    </dgm:pt>
    <dgm:pt modelId="{0D0DCE64-90BF-4A0E-9621-B29064C03774}">
      <dgm:prSet/>
      <dgm:spPr/>
      <dgm:t>
        <a:bodyPr/>
        <a:lstStyle/>
        <a:p>
          <a:r>
            <a:rPr lang="en-US"/>
            <a:t>Easy to visualize and explain.</a:t>
          </a:r>
        </a:p>
      </dgm:t>
    </dgm:pt>
    <dgm:pt modelId="{BE28B33F-F639-450A-A2DD-1960D49F73E6}" type="parTrans" cxnId="{6C43C00B-B44C-431C-9625-7D72F2868F7F}">
      <dgm:prSet/>
      <dgm:spPr/>
      <dgm:t>
        <a:bodyPr/>
        <a:lstStyle/>
        <a:p>
          <a:endParaRPr lang="en-US"/>
        </a:p>
      </dgm:t>
    </dgm:pt>
    <dgm:pt modelId="{D80C3FF1-8361-465A-AAF1-FA4B30E23E33}" type="sibTrans" cxnId="{6C43C00B-B44C-431C-9625-7D72F2868F7F}">
      <dgm:prSet/>
      <dgm:spPr/>
      <dgm:t>
        <a:bodyPr/>
        <a:lstStyle/>
        <a:p>
          <a:endParaRPr lang="en-US"/>
        </a:p>
      </dgm:t>
    </dgm:pt>
    <dgm:pt modelId="{189DD480-5905-4B14-A034-436C5431BB3B}" type="pres">
      <dgm:prSet presAssocID="{B9F58FCE-2FE7-445D-8D04-B51BD2B115FC}" presName="root" presStyleCnt="0">
        <dgm:presLayoutVars>
          <dgm:dir/>
          <dgm:resizeHandles val="exact"/>
        </dgm:presLayoutVars>
      </dgm:prSet>
      <dgm:spPr/>
    </dgm:pt>
    <dgm:pt modelId="{108F880E-FA38-455E-926B-335EF73D2AC6}" type="pres">
      <dgm:prSet presAssocID="{00022DA6-FC45-4B5E-BA6D-86E0DE9E5BCE}" presName="compNode" presStyleCnt="0"/>
      <dgm:spPr/>
    </dgm:pt>
    <dgm:pt modelId="{91EEA530-4839-4885-B1BC-428148B47619}" type="pres">
      <dgm:prSet presAssocID="{00022DA6-FC45-4B5E-BA6D-86E0DE9E5BC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82641875-B076-4E7C-BD17-D5A7CFE6274F}" type="pres">
      <dgm:prSet presAssocID="{00022DA6-FC45-4B5E-BA6D-86E0DE9E5BCE}" presName="iconSpace" presStyleCnt="0"/>
      <dgm:spPr/>
    </dgm:pt>
    <dgm:pt modelId="{3CE5D223-412B-4A30-A50D-0972D346AC3D}" type="pres">
      <dgm:prSet presAssocID="{00022DA6-FC45-4B5E-BA6D-86E0DE9E5BCE}" presName="parTx" presStyleLbl="revTx" presStyleIdx="0" presStyleCnt="4">
        <dgm:presLayoutVars>
          <dgm:chMax val="0"/>
          <dgm:chPref val="0"/>
        </dgm:presLayoutVars>
      </dgm:prSet>
      <dgm:spPr/>
    </dgm:pt>
    <dgm:pt modelId="{3C19BDDB-C55B-474B-A572-782984BA8033}" type="pres">
      <dgm:prSet presAssocID="{00022DA6-FC45-4B5E-BA6D-86E0DE9E5BCE}" presName="txSpace" presStyleCnt="0"/>
      <dgm:spPr/>
    </dgm:pt>
    <dgm:pt modelId="{7DA989DF-B278-44D7-AB45-D6A1AE1C6FC0}" type="pres">
      <dgm:prSet presAssocID="{00022DA6-FC45-4B5E-BA6D-86E0DE9E5BCE}" presName="desTx" presStyleLbl="revTx" presStyleIdx="1" presStyleCnt="4">
        <dgm:presLayoutVars/>
      </dgm:prSet>
      <dgm:spPr/>
    </dgm:pt>
    <dgm:pt modelId="{46E5F25F-7A43-4D4A-ACE5-906A4790A5AE}" type="pres">
      <dgm:prSet presAssocID="{AF52FDB8-2C61-457D-8F0D-AF9B9A410A6C}" presName="sibTrans" presStyleCnt="0"/>
      <dgm:spPr/>
    </dgm:pt>
    <dgm:pt modelId="{7A7518F0-51C8-4FC4-8D06-0AA95C7B53AE}" type="pres">
      <dgm:prSet presAssocID="{7B150405-4107-4E39-9717-D9D79E109745}" presName="compNode" presStyleCnt="0"/>
      <dgm:spPr/>
    </dgm:pt>
    <dgm:pt modelId="{A9095A5D-4DB8-4C7B-9908-E806653481C5}" type="pres">
      <dgm:prSet presAssocID="{7B150405-4107-4E39-9717-D9D79E10974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est scene"/>
        </a:ext>
      </dgm:extLst>
    </dgm:pt>
    <dgm:pt modelId="{C93DAFE1-8949-4830-8429-FA222B41EF8C}" type="pres">
      <dgm:prSet presAssocID="{7B150405-4107-4E39-9717-D9D79E109745}" presName="iconSpace" presStyleCnt="0"/>
      <dgm:spPr/>
    </dgm:pt>
    <dgm:pt modelId="{F6A3BE13-0525-4779-A663-F7D4BE1C1971}" type="pres">
      <dgm:prSet presAssocID="{7B150405-4107-4E39-9717-D9D79E109745}" presName="parTx" presStyleLbl="revTx" presStyleIdx="2" presStyleCnt="4">
        <dgm:presLayoutVars>
          <dgm:chMax val="0"/>
          <dgm:chPref val="0"/>
        </dgm:presLayoutVars>
      </dgm:prSet>
      <dgm:spPr/>
    </dgm:pt>
    <dgm:pt modelId="{C90E12EA-F1BA-4AA9-8C9F-D850AE2D6768}" type="pres">
      <dgm:prSet presAssocID="{7B150405-4107-4E39-9717-D9D79E109745}" presName="txSpace" presStyleCnt="0"/>
      <dgm:spPr/>
    </dgm:pt>
    <dgm:pt modelId="{5CB970D4-E079-4C25-85AE-B2319A5040EC}" type="pres">
      <dgm:prSet presAssocID="{7B150405-4107-4E39-9717-D9D79E109745}" presName="desTx" presStyleLbl="revTx" presStyleIdx="3" presStyleCnt="4">
        <dgm:presLayoutVars/>
      </dgm:prSet>
      <dgm:spPr/>
    </dgm:pt>
  </dgm:ptLst>
  <dgm:cxnLst>
    <dgm:cxn modelId="{BE9EAA09-48F9-44D4-8ABE-0C30704252ED}" srcId="{00022DA6-FC45-4B5E-BA6D-86E0DE9E5BCE}" destId="{96A99B7B-0F29-455C-B691-33E41C0B1C8B}" srcOrd="0" destOrd="0" parTransId="{40E0D0C1-9A12-48CC-B0B2-C8507B58AE24}" sibTransId="{913A991B-B9A6-4B3D-B117-14C2727A5792}"/>
    <dgm:cxn modelId="{6C43C00B-B44C-431C-9625-7D72F2868F7F}" srcId="{7B150405-4107-4E39-9717-D9D79E109745}" destId="{0D0DCE64-90BF-4A0E-9621-B29064C03774}" srcOrd="2" destOrd="0" parTransId="{BE28B33F-F639-450A-A2DD-1960D49F73E6}" sibTransId="{D80C3FF1-8361-465A-AAF1-FA4B30E23E33}"/>
    <dgm:cxn modelId="{A612932B-4D63-469F-8D7C-610BB654B550}" srcId="{00022DA6-FC45-4B5E-BA6D-86E0DE9E5BCE}" destId="{A2B063FB-FF3C-437C-9AF2-A1746AB0C4C4}" srcOrd="1" destOrd="0" parTransId="{8EDB4045-100E-4BD4-A972-01849504F0BB}" sibTransId="{33915550-DC21-4373-971B-703863835F58}"/>
    <dgm:cxn modelId="{8696F736-747A-4F9A-9B0A-AB5744EECC7E}" type="presOf" srcId="{A2B063FB-FF3C-437C-9AF2-A1746AB0C4C4}" destId="{7DA989DF-B278-44D7-AB45-D6A1AE1C6FC0}" srcOrd="0" destOrd="1" presId="urn:microsoft.com/office/officeart/2018/2/layout/IconLabelDescriptionList"/>
    <dgm:cxn modelId="{F1664E3E-2C7F-4191-A6C2-73823C56C66D}" type="presOf" srcId="{419D303B-C63D-4D41-8CCC-28D34B77EF1D}" destId="{5CB970D4-E079-4C25-85AE-B2319A5040EC}" srcOrd="0" destOrd="1" presId="urn:microsoft.com/office/officeart/2018/2/layout/IconLabelDescriptionList"/>
    <dgm:cxn modelId="{58338B60-00B4-4B5F-887F-68F39C76060D}" srcId="{B9F58FCE-2FE7-445D-8D04-B51BD2B115FC}" destId="{7B150405-4107-4E39-9717-D9D79E109745}" srcOrd="1" destOrd="0" parTransId="{F18BB489-64F9-4298-BDED-4D52A54E1E93}" sibTransId="{89C87392-06F4-442E-AE23-27E0609825FF}"/>
    <dgm:cxn modelId="{6D76BE46-D2B6-4699-9FF1-31835F8DF4E6}" type="presOf" srcId="{00022DA6-FC45-4B5E-BA6D-86E0DE9E5BCE}" destId="{3CE5D223-412B-4A30-A50D-0972D346AC3D}" srcOrd="0" destOrd="0" presId="urn:microsoft.com/office/officeart/2018/2/layout/IconLabelDescriptionList"/>
    <dgm:cxn modelId="{A1382B6C-0384-4DDB-A580-9A23CF342ABD}" type="presOf" srcId="{B9F58FCE-2FE7-445D-8D04-B51BD2B115FC}" destId="{189DD480-5905-4B14-A034-436C5431BB3B}" srcOrd="0" destOrd="0" presId="urn:microsoft.com/office/officeart/2018/2/layout/IconLabelDescriptionList"/>
    <dgm:cxn modelId="{906A4E54-1C16-4769-AF66-1D3B1A77D7C3}" type="presOf" srcId="{BF3701ED-6991-4484-B6DC-85FCFDD98495}" destId="{5CB970D4-E079-4C25-85AE-B2319A5040EC}" srcOrd="0" destOrd="0" presId="urn:microsoft.com/office/officeart/2018/2/layout/IconLabelDescriptionList"/>
    <dgm:cxn modelId="{0B56FD94-4842-4A6F-B33B-73AF96C4BB55}" type="presOf" srcId="{7B150405-4107-4E39-9717-D9D79E109745}" destId="{F6A3BE13-0525-4779-A663-F7D4BE1C1971}" srcOrd="0" destOrd="0" presId="urn:microsoft.com/office/officeart/2018/2/layout/IconLabelDescriptionList"/>
    <dgm:cxn modelId="{F2A02BAF-F978-4FFD-BF2B-00DC8B02C310}" srcId="{B9F58FCE-2FE7-445D-8D04-B51BD2B115FC}" destId="{00022DA6-FC45-4B5E-BA6D-86E0DE9E5BCE}" srcOrd="0" destOrd="0" parTransId="{B6D6819B-B3B0-451B-8241-A38C7BA9A235}" sibTransId="{AF52FDB8-2C61-457D-8F0D-AF9B9A410A6C}"/>
    <dgm:cxn modelId="{40858AB8-1C94-411F-BAB4-6F9CC9C761A2}" type="presOf" srcId="{0D0DCE64-90BF-4A0E-9621-B29064C03774}" destId="{5CB970D4-E079-4C25-85AE-B2319A5040EC}" srcOrd="0" destOrd="2" presId="urn:microsoft.com/office/officeart/2018/2/layout/IconLabelDescriptionList"/>
    <dgm:cxn modelId="{9FFDFCC3-EC8B-48DF-85EF-B6EFB9E2FA15}" type="presOf" srcId="{96A99B7B-0F29-455C-B691-33E41C0B1C8B}" destId="{7DA989DF-B278-44D7-AB45-D6A1AE1C6FC0}" srcOrd="0" destOrd="0" presId="urn:microsoft.com/office/officeart/2018/2/layout/IconLabelDescriptionList"/>
    <dgm:cxn modelId="{354FC5CA-0BA8-47DE-A2E0-1D8F363F8B10}" srcId="{7B150405-4107-4E39-9717-D9D79E109745}" destId="{BF3701ED-6991-4484-B6DC-85FCFDD98495}" srcOrd="0" destOrd="0" parTransId="{CCFC19E1-2C27-464F-8AAA-C5EF210D76AB}" sibTransId="{9FF992F7-87FE-4B09-AE7A-559810EE8CBA}"/>
    <dgm:cxn modelId="{C3CC91CF-3820-4115-A98D-494599DE283D}" srcId="{7B150405-4107-4E39-9717-D9D79E109745}" destId="{419D303B-C63D-4D41-8CCC-28D34B77EF1D}" srcOrd="1" destOrd="0" parTransId="{30A08637-DEB6-4B85-B3E7-B5BD3309962B}" sibTransId="{065F6DDC-1627-49B1-8A24-67009279E027}"/>
    <dgm:cxn modelId="{67A08804-4BFE-43D7-8AB9-6DA29CD9299D}" type="presParOf" srcId="{189DD480-5905-4B14-A034-436C5431BB3B}" destId="{108F880E-FA38-455E-926B-335EF73D2AC6}" srcOrd="0" destOrd="0" presId="urn:microsoft.com/office/officeart/2018/2/layout/IconLabelDescriptionList"/>
    <dgm:cxn modelId="{A8B6A37D-5092-4E5B-9C92-233056D8113C}" type="presParOf" srcId="{108F880E-FA38-455E-926B-335EF73D2AC6}" destId="{91EEA530-4839-4885-B1BC-428148B47619}" srcOrd="0" destOrd="0" presId="urn:microsoft.com/office/officeart/2018/2/layout/IconLabelDescriptionList"/>
    <dgm:cxn modelId="{C1DBC30E-527D-489D-806B-B992490A8D12}" type="presParOf" srcId="{108F880E-FA38-455E-926B-335EF73D2AC6}" destId="{82641875-B076-4E7C-BD17-D5A7CFE6274F}" srcOrd="1" destOrd="0" presId="urn:microsoft.com/office/officeart/2018/2/layout/IconLabelDescriptionList"/>
    <dgm:cxn modelId="{165FA83E-F8C1-42DD-9891-BA89588E23B1}" type="presParOf" srcId="{108F880E-FA38-455E-926B-335EF73D2AC6}" destId="{3CE5D223-412B-4A30-A50D-0972D346AC3D}" srcOrd="2" destOrd="0" presId="urn:microsoft.com/office/officeart/2018/2/layout/IconLabelDescriptionList"/>
    <dgm:cxn modelId="{C8E0206E-C572-427F-A9EE-EDA12AC8E7CA}" type="presParOf" srcId="{108F880E-FA38-455E-926B-335EF73D2AC6}" destId="{3C19BDDB-C55B-474B-A572-782984BA8033}" srcOrd="3" destOrd="0" presId="urn:microsoft.com/office/officeart/2018/2/layout/IconLabelDescriptionList"/>
    <dgm:cxn modelId="{0FC0A62E-AAF1-4E6E-815E-0D61AF665688}" type="presParOf" srcId="{108F880E-FA38-455E-926B-335EF73D2AC6}" destId="{7DA989DF-B278-44D7-AB45-D6A1AE1C6FC0}" srcOrd="4" destOrd="0" presId="urn:microsoft.com/office/officeart/2018/2/layout/IconLabelDescriptionList"/>
    <dgm:cxn modelId="{B2F5EE55-C4B0-432E-83EE-5E70891E4797}" type="presParOf" srcId="{189DD480-5905-4B14-A034-436C5431BB3B}" destId="{46E5F25F-7A43-4D4A-ACE5-906A4790A5AE}" srcOrd="1" destOrd="0" presId="urn:microsoft.com/office/officeart/2018/2/layout/IconLabelDescriptionList"/>
    <dgm:cxn modelId="{234CB291-7001-48C7-93DA-45458CB4BEAF}" type="presParOf" srcId="{189DD480-5905-4B14-A034-436C5431BB3B}" destId="{7A7518F0-51C8-4FC4-8D06-0AA95C7B53AE}" srcOrd="2" destOrd="0" presId="urn:microsoft.com/office/officeart/2018/2/layout/IconLabelDescriptionList"/>
    <dgm:cxn modelId="{C1DB1C1F-936F-4991-A521-98D623CFD6A2}" type="presParOf" srcId="{7A7518F0-51C8-4FC4-8D06-0AA95C7B53AE}" destId="{A9095A5D-4DB8-4C7B-9908-E806653481C5}" srcOrd="0" destOrd="0" presId="urn:microsoft.com/office/officeart/2018/2/layout/IconLabelDescriptionList"/>
    <dgm:cxn modelId="{A5FDF1A9-DCD2-4BC3-BBE2-E19015B7A442}" type="presParOf" srcId="{7A7518F0-51C8-4FC4-8D06-0AA95C7B53AE}" destId="{C93DAFE1-8949-4830-8429-FA222B41EF8C}" srcOrd="1" destOrd="0" presId="urn:microsoft.com/office/officeart/2018/2/layout/IconLabelDescriptionList"/>
    <dgm:cxn modelId="{6C1309D1-257B-490F-B53C-0909AEFF313B}" type="presParOf" srcId="{7A7518F0-51C8-4FC4-8D06-0AA95C7B53AE}" destId="{F6A3BE13-0525-4779-A663-F7D4BE1C1971}" srcOrd="2" destOrd="0" presId="urn:microsoft.com/office/officeart/2018/2/layout/IconLabelDescriptionList"/>
    <dgm:cxn modelId="{2A8423BF-4A13-49FB-9665-D7866FBF8C55}" type="presParOf" srcId="{7A7518F0-51C8-4FC4-8D06-0AA95C7B53AE}" destId="{C90E12EA-F1BA-4AA9-8C9F-D850AE2D6768}" srcOrd="3" destOrd="0" presId="urn:microsoft.com/office/officeart/2018/2/layout/IconLabelDescriptionList"/>
    <dgm:cxn modelId="{2B11F30C-4BE1-4E09-9450-B1C66148BF34}" type="presParOf" srcId="{7A7518F0-51C8-4FC4-8D06-0AA95C7B53AE}" destId="{5CB970D4-E079-4C25-85AE-B2319A5040EC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D4E68D-7DA3-4B2E-AF94-45D5FD6C0793}">
      <dsp:nvSpPr>
        <dsp:cNvPr id="0" name=""/>
        <dsp:cNvSpPr/>
      </dsp:nvSpPr>
      <dsp:spPr>
        <a:xfrm>
          <a:off x="3407" y="0"/>
          <a:ext cx="5239543" cy="35814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17550" tIns="0" rIns="51755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Feature extraction from </a:t>
          </a:r>
          <a:r>
            <a:rPr lang="en-US" sz="2600" b="1" kern="1200" dirty="0" err="1"/>
            <a:t>date_of_establishment</a:t>
          </a:r>
          <a:r>
            <a:rPr lang="en-US" sz="2600" b="1" kern="1200" dirty="0"/>
            <a:t> </a:t>
          </a:r>
          <a:r>
            <a:rPr lang="en-US" sz="2600" kern="1200" dirty="0"/>
            <a:t>column.</a:t>
          </a:r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000" kern="1200"/>
            <a:t>Extract age of bank</a:t>
          </a:r>
          <a:endParaRPr lang="en-US" sz="2000" kern="1200"/>
        </a:p>
      </dsp:txBody>
      <dsp:txXfrm>
        <a:off x="3407" y="1432559"/>
        <a:ext cx="5239543" cy="2148840"/>
      </dsp:txXfrm>
    </dsp:sp>
    <dsp:sp modelId="{B3414AC2-D1AF-4027-BCCA-8ADB2D9961F2}">
      <dsp:nvSpPr>
        <dsp:cNvPr id="0" name=""/>
        <dsp:cNvSpPr/>
      </dsp:nvSpPr>
      <dsp:spPr>
        <a:xfrm>
          <a:off x="3407" y="0"/>
          <a:ext cx="5239543" cy="1432560"/>
        </a:xfrm>
        <a:prstGeom prst="rect">
          <a:avLst/>
        </a:prstGeom>
        <a:noFill/>
        <a:ln w="34925" cap="flat" cmpd="sng" algn="in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17550" tIns="165100" rIns="51755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3407" y="0"/>
        <a:ext cx="5239543" cy="1432560"/>
      </dsp:txXfrm>
    </dsp:sp>
    <dsp:sp modelId="{539016F1-FBBD-4CF0-ADFB-B06CC687B349}">
      <dsp:nvSpPr>
        <dsp:cNvPr id="0" name=""/>
        <dsp:cNvSpPr/>
      </dsp:nvSpPr>
      <dsp:spPr>
        <a:xfrm>
          <a:off x="5662114" y="0"/>
          <a:ext cx="5239543" cy="3581400"/>
        </a:xfrm>
        <a:prstGeom prst="rect">
          <a:avLst/>
        </a:prstGeom>
        <a:solidFill>
          <a:schemeClr val="accent2">
            <a:hueOff val="-165654"/>
            <a:satOff val="-54335"/>
            <a:lumOff val="-19803"/>
            <a:alphaOff val="0"/>
          </a:schemeClr>
        </a:solidFill>
        <a:ln w="34925" cap="flat" cmpd="sng" algn="in">
          <a:solidFill>
            <a:schemeClr val="accent2">
              <a:hueOff val="-165654"/>
              <a:satOff val="-54335"/>
              <a:lumOff val="-198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17550" tIns="0" rIns="51755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Feature extraction from </a:t>
          </a:r>
          <a:r>
            <a:rPr lang="en-US" sz="2600" b="1" kern="1200"/>
            <a:t>location details.</a:t>
          </a:r>
          <a:endParaRPr lang="en-US" sz="2600" kern="1200" dirty="0"/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SG" sz="2000" kern="1200"/>
            <a:t>Create clusters based on location details</a:t>
          </a:r>
          <a:endParaRPr lang="en-US" sz="2000" kern="1200"/>
        </a:p>
      </dsp:txBody>
      <dsp:txXfrm>
        <a:off x="5662114" y="1432559"/>
        <a:ext cx="5239543" cy="2148840"/>
      </dsp:txXfrm>
    </dsp:sp>
    <dsp:sp modelId="{E96C8F2F-2324-47A1-A02E-5E1F4B9E8D89}">
      <dsp:nvSpPr>
        <dsp:cNvPr id="0" name=""/>
        <dsp:cNvSpPr/>
      </dsp:nvSpPr>
      <dsp:spPr>
        <a:xfrm>
          <a:off x="5662114" y="0"/>
          <a:ext cx="5239543" cy="1432560"/>
        </a:xfrm>
        <a:prstGeom prst="rect">
          <a:avLst/>
        </a:prstGeom>
        <a:noFill/>
        <a:ln w="34925" cap="flat" cmpd="sng" algn="in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17550" tIns="165100" rIns="51755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5662114" y="0"/>
        <a:ext cx="5239543" cy="14325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F0B92D-380D-46E1-83B0-901A8A8A8AAA}">
      <dsp:nvSpPr>
        <dsp:cNvPr id="0" name=""/>
        <dsp:cNvSpPr/>
      </dsp:nvSpPr>
      <dsp:spPr>
        <a:xfrm>
          <a:off x="1463028" y="223460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F677B1-241D-480E-B382-7D0414AEF5B4}">
      <dsp:nvSpPr>
        <dsp:cNvPr id="0" name=""/>
        <dsp:cNvSpPr/>
      </dsp:nvSpPr>
      <dsp:spPr>
        <a:xfrm>
          <a:off x="275028" y="263793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baseline="0"/>
            <a:t>We can extract many features like date, month, year etc. from </a:t>
          </a:r>
          <a:r>
            <a:rPr lang="en-US" sz="1300" b="1" kern="1200" baseline="0"/>
            <a:t>date_of_establishment </a:t>
          </a:r>
          <a:r>
            <a:rPr lang="en-US" sz="1300" kern="1200" baseline="0"/>
            <a:t>column but the features which helps in obtaining business objective more deposits in bank is </a:t>
          </a:r>
          <a:r>
            <a:rPr lang="en-US" sz="1300" b="1" kern="1200" baseline="0"/>
            <a:t>age of bank </a:t>
          </a:r>
          <a:r>
            <a:rPr lang="en-US" sz="1300" kern="1200" baseline="0"/>
            <a:t>as of 2017. </a:t>
          </a:r>
          <a:endParaRPr lang="en-US" sz="1300" kern="1200"/>
        </a:p>
      </dsp:txBody>
      <dsp:txXfrm>
        <a:off x="275028" y="2637939"/>
        <a:ext cx="4320000" cy="720000"/>
      </dsp:txXfrm>
    </dsp:sp>
    <dsp:sp modelId="{2ADAAE76-C55C-4A7F-B8D7-93E9B8F10782}">
      <dsp:nvSpPr>
        <dsp:cNvPr id="0" name=""/>
        <dsp:cNvSpPr/>
      </dsp:nvSpPr>
      <dsp:spPr>
        <a:xfrm>
          <a:off x="6539028" y="223460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BD78DC-3764-4962-961C-E5EDF4A93DC2}">
      <dsp:nvSpPr>
        <dsp:cNvPr id="0" name=""/>
        <dsp:cNvSpPr/>
      </dsp:nvSpPr>
      <dsp:spPr>
        <a:xfrm>
          <a:off x="5351028" y="263793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baseline="0"/>
            <a:t>Age of bank signifies it’s trustworthiness, therefore can grab more deposits.</a:t>
          </a:r>
          <a:endParaRPr lang="en-US" sz="1300" kern="1200"/>
        </a:p>
      </dsp:txBody>
      <dsp:txXfrm>
        <a:off x="5351028" y="2637939"/>
        <a:ext cx="432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A6D8DF-2492-4B2C-A2CD-582D8D732008}">
      <dsp:nvSpPr>
        <dsp:cNvPr id="0" name=""/>
        <dsp:cNvSpPr/>
      </dsp:nvSpPr>
      <dsp:spPr>
        <a:xfrm>
          <a:off x="9129" y="293870"/>
          <a:ext cx="4909950" cy="147298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7995" tIns="387995" rIns="387995" bIns="387995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Technique 1:</a:t>
          </a:r>
        </a:p>
      </dsp:txBody>
      <dsp:txXfrm>
        <a:off x="9129" y="293870"/>
        <a:ext cx="4909950" cy="1472985"/>
      </dsp:txXfrm>
    </dsp:sp>
    <dsp:sp modelId="{CFC87D98-A9DA-44FA-8A81-A4510C70DBA1}">
      <dsp:nvSpPr>
        <dsp:cNvPr id="0" name=""/>
        <dsp:cNvSpPr/>
      </dsp:nvSpPr>
      <dsp:spPr>
        <a:xfrm>
          <a:off x="9129" y="1766855"/>
          <a:ext cx="4909950" cy="1520673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4994" tIns="484994" rIns="484994" bIns="484994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Label Encoding of location details.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Apply K-Means clustering to find K clusters that represent data.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One Hot Encoding on clusters to make them numerical.</a:t>
          </a:r>
        </a:p>
      </dsp:txBody>
      <dsp:txXfrm>
        <a:off x="9129" y="1766855"/>
        <a:ext cx="4909950" cy="1520673"/>
      </dsp:txXfrm>
    </dsp:sp>
    <dsp:sp modelId="{E906BDB1-0189-44BC-812C-B4DC26FE2203}">
      <dsp:nvSpPr>
        <dsp:cNvPr id="0" name=""/>
        <dsp:cNvSpPr/>
      </dsp:nvSpPr>
      <dsp:spPr>
        <a:xfrm>
          <a:off x="5026975" y="293870"/>
          <a:ext cx="4909950" cy="1472985"/>
        </a:xfrm>
        <a:prstGeom prst="rect">
          <a:avLst/>
        </a:prstGeom>
        <a:solidFill>
          <a:schemeClr val="accent2">
            <a:hueOff val="-165654"/>
            <a:satOff val="-54335"/>
            <a:lumOff val="-19803"/>
            <a:alphaOff val="0"/>
          </a:schemeClr>
        </a:solidFill>
        <a:ln w="34925" cap="flat" cmpd="sng" algn="in">
          <a:solidFill>
            <a:schemeClr val="accent2">
              <a:hueOff val="-165654"/>
              <a:satOff val="-54335"/>
              <a:lumOff val="-198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7995" tIns="387995" rIns="387995" bIns="387995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Technique 2:</a:t>
          </a:r>
        </a:p>
      </dsp:txBody>
      <dsp:txXfrm>
        <a:off x="5026975" y="293870"/>
        <a:ext cx="4909950" cy="1472985"/>
      </dsp:txXfrm>
    </dsp:sp>
    <dsp:sp modelId="{4F0E8C92-1D09-4A2B-AF65-2504F25E7A80}">
      <dsp:nvSpPr>
        <dsp:cNvPr id="0" name=""/>
        <dsp:cNvSpPr/>
      </dsp:nvSpPr>
      <dsp:spPr>
        <a:xfrm>
          <a:off x="5026975" y="1766855"/>
          <a:ext cx="4909950" cy="1520673"/>
        </a:xfrm>
        <a:prstGeom prst="rect">
          <a:avLst/>
        </a:prstGeom>
        <a:solidFill>
          <a:schemeClr val="accent2">
            <a:tint val="40000"/>
            <a:alpha val="90000"/>
            <a:hueOff val="-35823"/>
            <a:satOff val="-54667"/>
            <a:lumOff val="-5646"/>
            <a:alphaOff val="0"/>
          </a:schemeClr>
        </a:solidFill>
        <a:ln w="34925" cap="flat" cmpd="sng" algn="in">
          <a:solidFill>
            <a:schemeClr val="accent2">
              <a:tint val="40000"/>
              <a:alpha val="90000"/>
              <a:hueOff val="-35823"/>
              <a:satOff val="-54667"/>
              <a:lumOff val="-564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4994" tIns="484994" rIns="484994" bIns="484994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Extract latitude and longitude from location details.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Apply K-Means clustering to find K clusters that represent data.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One Hot Encoding on clusters to make them numerical.</a:t>
          </a:r>
        </a:p>
      </dsp:txBody>
      <dsp:txXfrm>
        <a:off x="5026975" y="1766855"/>
        <a:ext cx="4909950" cy="15206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EEA530-4839-4885-B1BC-428148B47619}">
      <dsp:nvSpPr>
        <dsp:cNvPr id="0" name=""/>
        <dsp:cNvSpPr/>
      </dsp:nvSpPr>
      <dsp:spPr>
        <a:xfrm>
          <a:off x="102599" y="193060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E5D223-412B-4A30-A50D-0972D346AC3D}">
      <dsp:nvSpPr>
        <dsp:cNvPr id="0" name=""/>
        <dsp:cNvSpPr/>
      </dsp:nvSpPr>
      <dsp:spPr>
        <a:xfrm>
          <a:off x="102599" y="1842457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Linear Regression:</a:t>
          </a:r>
        </a:p>
      </dsp:txBody>
      <dsp:txXfrm>
        <a:off x="102599" y="1842457"/>
        <a:ext cx="4320000" cy="648000"/>
      </dsp:txXfrm>
    </dsp:sp>
    <dsp:sp modelId="{7DA989DF-B278-44D7-AB45-D6A1AE1C6FC0}">
      <dsp:nvSpPr>
        <dsp:cNvPr id="0" name=""/>
        <dsp:cNvSpPr/>
      </dsp:nvSpPr>
      <dsp:spPr>
        <a:xfrm>
          <a:off x="102599" y="2554362"/>
          <a:ext cx="4320000" cy="8339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700" kern="1200" dirty="0"/>
            <a:t>Computationally less expensive.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700" kern="1200" dirty="0"/>
            <a:t>Data meets its assumptions.</a:t>
          </a:r>
        </a:p>
      </dsp:txBody>
      <dsp:txXfrm>
        <a:off x="102599" y="2554362"/>
        <a:ext cx="4320000" cy="833977"/>
      </dsp:txXfrm>
    </dsp:sp>
    <dsp:sp modelId="{A9095A5D-4DB8-4C7B-9908-E806653481C5}">
      <dsp:nvSpPr>
        <dsp:cNvPr id="0" name=""/>
        <dsp:cNvSpPr/>
      </dsp:nvSpPr>
      <dsp:spPr>
        <a:xfrm>
          <a:off x="5178600" y="193060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A3BE13-0525-4779-A663-F7D4BE1C1971}">
      <dsp:nvSpPr>
        <dsp:cNvPr id="0" name=""/>
        <dsp:cNvSpPr/>
      </dsp:nvSpPr>
      <dsp:spPr>
        <a:xfrm>
          <a:off x="5178600" y="1842457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Random Forest:</a:t>
          </a:r>
        </a:p>
      </dsp:txBody>
      <dsp:txXfrm>
        <a:off x="5178600" y="1842457"/>
        <a:ext cx="4320000" cy="648000"/>
      </dsp:txXfrm>
    </dsp:sp>
    <dsp:sp modelId="{5CB970D4-E079-4C25-85AE-B2319A5040EC}">
      <dsp:nvSpPr>
        <dsp:cNvPr id="0" name=""/>
        <dsp:cNvSpPr/>
      </dsp:nvSpPr>
      <dsp:spPr>
        <a:xfrm>
          <a:off x="5178600" y="2554362"/>
          <a:ext cx="4320000" cy="8339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Computationally more expensive.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Can work on almost any kind of data.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Easy to visualize and explain.</a:t>
          </a:r>
        </a:p>
      </dsp:txBody>
      <dsp:txXfrm>
        <a:off x="5178600" y="2554362"/>
        <a:ext cx="4320000" cy="8339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7/12/2020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7/12/2020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7/12/2020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7/12/2020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7/12/2020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7/12/2020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7/12/2020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7/12/2020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7/12/2020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7/12/2020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7/12/2020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7/12/2020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7/12/2020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rgbClr val="FFFFFF"/>
                </a:solidFill>
              </a:rPr>
              <a:t>BANK DEPOSIT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Raju MLN | narasimha4789@gmail.com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F5D157-B86A-4DAA-B72E-00CB1260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cap="all" dirty="0"/>
              <a:t>Deposit trend over years ACROSS STATES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D77B2E-1835-4E54-8E1C-86371CDBD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857" y="5673730"/>
            <a:ext cx="10731565" cy="50935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 dirty="0"/>
              <a:t>Observations: </a:t>
            </a:r>
            <a:r>
              <a:rPr lang="en-US" dirty="0"/>
              <a:t>Most of the deposits are done in states CA, FL, NY, TX, to name a few.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BFE29F-799F-43C1-B9B7-7F4E972E8D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497841"/>
            <a:ext cx="12192000" cy="3818710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708893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/>
        </p:style>
      </p:sp>
      <p:sp>
        <p:nvSpPr>
          <p:cNvPr id="226" name="TextShape 2"/>
          <p:cNvSpPr txBox="1"/>
          <p:nvPr/>
        </p:nvSpPr>
        <p:spPr>
          <a:xfrm>
            <a:off x="643320" y="685800"/>
            <a:ext cx="10904760" cy="1485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algn="ctr">
              <a:lnSpc>
                <a:spcPct val="89000"/>
              </a:lnSpc>
            </a:pPr>
            <a:r>
              <a:rPr lang="en-US" sz="4400" b="0" strike="noStrike" spc="-1">
                <a:solidFill>
                  <a:srgbClr val="191B0E"/>
                </a:solidFill>
                <a:latin typeface="Franklin Gothic Book"/>
              </a:rPr>
              <a:t>Algorithms used…</a:t>
            </a:r>
            <a:endParaRPr lang="en-US" sz="44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grpSp>
        <p:nvGrpSpPr>
          <p:cNvPr id="227" name="Group 3"/>
          <p:cNvGrpSpPr/>
          <p:nvPr/>
        </p:nvGrpSpPr>
        <p:grpSpPr>
          <a:xfrm>
            <a:off x="1126440" y="3030480"/>
            <a:ext cx="9938880" cy="2091960"/>
            <a:chOff x="1126440" y="3030480"/>
            <a:chExt cx="9938880" cy="2091960"/>
          </a:xfrm>
        </p:grpSpPr>
        <p:sp>
          <p:nvSpPr>
            <p:cNvPr id="228" name="CustomShape 4"/>
            <p:cNvSpPr/>
            <p:nvPr/>
          </p:nvSpPr>
          <p:spPr>
            <a:xfrm>
              <a:off x="1466280" y="3030480"/>
              <a:ext cx="1063440" cy="1063440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chemeClr val="accent2"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" name="CustomShape 5"/>
            <p:cNvSpPr/>
            <p:nvPr/>
          </p:nvSpPr>
          <p:spPr>
            <a:xfrm>
              <a:off x="1693080" y="3257280"/>
              <a:ext cx="609840" cy="60984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" name="CustomShape 6"/>
            <p:cNvSpPr/>
            <p:nvPr/>
          </p:nvSpPr>
          <p:spPr>
            <a:xfrm>
              <a:off x="1126440" y="4425480"/>
              <a:ext cx="1743480" cy="696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/>
            <a:lstStyle/>
            <a:p>
              <a:pPr algn="ctr">
                <a:lnSpc>
                  <a:spcPct val="90000"/>
                </a:lnSpc>
                <a:spcAft>
                  <a:spcPts val="629"/>
                </a:spcAft>
              </a:pPr>
              <a:r>
                <a:rPr lang="en-IN" sz="1800" b="0" strike="noStrike" cap="all" spc="-1" dirty="0">
                  <a:solidFill>
                    <a:srgbClr val="000000"/>
                  </a:solidFill>
                  <a:latin typeface="Franklin Gothic Book"/>
                </a:rPr>
                <a:t>LINEAR Regression.</a:t>
              </a:r>
              <a:endParaRPr lang="en-IN" sz="1800" b="0" strike="noStrike" spc="-1" dirty="0">
                <a:latin typeface="Arial"/>
              </a:endParaRPr>
            </a:p>
          </p:txBody>
        </p:sp>
        <p:sp>
          <p:nvSpPr>
            <p:cNvPr id="231" name="CustomShape 7"/>
            <p:cNvSpPr/>
            <p:nvPr/>
          </p:nvSpPr>
          <p:spPr>
            <a:xfrm>
              <a:off x="3515400" y="3030480"/>
              <a:ext cx="1063440" cy="1063440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chemeClr val="accent3"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2" name="CustomShape 8"/>
            <p:cNvSpPr/>
            <p:nvPr/>
          </p:nvSpPr>
          <p:spPr>
            <a:xfrm>
              <a:off x="3741840" y="3257280"/>
              <a:ext cx="609840" cy="60984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3" name="CustomShape 9"/>
            <p:cNvSpPr/>
            <p:nvPr/>
          </p:nvSpPr>
          <p:spPr>
            <a:xfrm>
              <a:off x="3175200" y="4425480"/>
              <a:ext cx="1743480" cy="696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/>
            <a:lstStyle/>
            <a:p>
              <a:pPr algn="ctr">
                <a:lnSpc>
                  <a:spcPct val="90000"/>
                </a:lnSpc>
                <a:spcAft>
                  <a:spcPts val="629"/>
                </a:spcAft>
              </a:pPr>
              <a:r>
                <a:rPr lang="en-IN" sz="1800" b="0" strike="noStrike" cap="all" spc="-1">
                  <a:solidFill>
                    <a:srgbClr val="000000"/>
                  </a:solidFill>
                  <a:latin typeface="Franklin Gothic Book"/>
                </a:rPr>
                <a:t>Random Forest.</a:t>
              </a:r>
              <a:endParaRPr lang="en-IN" sz="1800" b="0" strike="noStrike" spc="-1">
                <a:latin typeface="Arial"/>
              </a:endParaRPr>
            </a:p>
          </p:txBody>
        </p:sp>
        <p:sp>
          <p:nvSpPr>
            <p:cNvPr id="234" name="CustomShape 10"/>
            <p:cNvSpPr/>
            <p:nvPr/>
          </p:nvSpPr>
          <p:spPr>
            <a:xfrm>
              <a:off x="5564160" y="3030480"/>
              <a:ext cx="1063440" cy="1063440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chemeClr val="accent4"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5" name="CustomShape 11"/>
            <p:cNvSpPr/>
            <p:nvPr/>
          </p:nvSpPr>
          <p:spPr>
            <a:xfrm>
              <a:off x="5790960" y="3257280"/>
              <a:ext cx="609840" cy="609840"/>
            </a:xfrm>
            <a:prstGeom prst="rect">
              <a:avLst/>
            </a:prstGeom>
            <a:blipFill rotWithShape="0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" name="CustomShape 12"/>
            <p:cNvSpPr/>
            <p:nvPr/>
          </p:nvSpPr>
          <p:spPr>
            <a:xfrm>
              <a:off x="5223960" y="4425480"/>
              <a:ext cx="1743480" cy="696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/>
            <a:lstStyle/>
            <a:p>
              <a:pPr algn="ctr">
                <a:lnSpc>
                  <a:spcPct val="90000"/>
                </a:lnSpc>
                <a:spcAft>
                  <a:spcPts val="629"/>
                </a:spcAft>
              </a:pPr>
              <a:r>
                <a:rPr lang="en-IN" sz="1800" b="0" strike="noStrike" cap="all" spc="-1" dirty="0">
                  <a:solidFill>
                    <a:srgbClr val="000000"/>
                  </a:solidFill>
                  <a:latin typeface="Franklin Gothic Book"/>
                </a:rPr>
                <a:t>KNN</a:t>
              </a:r>
              <a:endParaRPr lang="en-IN" sz="1800" b="0" strike="noStrike" spc="-1" dirty="0">
                <a:latin typeface="Arial"/>
              </a:endParaRPr>
            </a:p>
          </p:txBody>
        </p:sp>
        <p:sp>
          <p:nvSpPr>
            <p:cNvPr id="237" name="CustomShape 13"/>
            <p:cNvSpPr/>
            <p:nvPr/>
          </p:nvSpPr>
          <p:spPr>
            <a:xfrm>
              <a:off x="7612920" y="3030480"/>
              <a:ext cx="1063440" cy="1063440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chemeClr val="accent5"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" name="CustomShape 14"/>
            <p:cNvSpPr/>
            <p:nvPr/>
          </p:nvSpPr>
          <p:spPr>
            <a:xfrm>
              <a:off x="7839720" y="3257280"/>
              <a:ext cx="609840" cy="609840"/>
            </a:xfrm>
            <a:prstGeom prst="rect">
              <a:avLst/>
            </a:prstGeom>
            <a:blipFill rotWithShape="0"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" name="CustomShape 15"/>
            <p:cNvSpPr/>
            <p:nvPr/>
          </p:nvSpPr>
          <p:spPr>
            <a:xfrm>
              <a:off x="7273080" y="4425480"/>
              <a:ext cx="1743480" cy="696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/>
            <a:lstStyle/>
            <a:p>
              <a:pPr algn="ctr">
                <a:lnSpc>
                  <a:spcPct val="90000"/>
                </a:lnSpc>
                <a:spcAft>
                  <a:spcPts val="629"/>
                </a:spcAft>
              </a:pPr>
              <a:r>
                <a:rPr lang="en-IN" sz="1800" b="0" strike="noStrike" spc="-1" dirty="0">
                  <a:latin typeface="Arial"/>
                </a:rPr>
                <a:t>GRADIENT BOOSTER</a:t>
              </a:r>
            </a:p>
          </p:txBody>
        </p:sp>
        <p:sp>
          <p:nvSpPr>
            <p:cNvPr id="240" name="CustomShape 16"/>
            <p:cNvSpPr/>
            <p:nvPr/>
          </p:nvSpPr>
          <p:spPr>
            <a:xfrm>
              <a:off x="9662040" y="3030480"/>
              <a:ext cx="1063440" cy="1063440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chemeClr val="accent6"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" name="CustomShape 17"/>
            <p:cNvSpPr/>
            <p:nvPr/>
          </p:nvSpPr>
          <p:spPr>
            <a:xfrm>
              <a:off x="9888480" y="3257280"/>
              <a:ext cx="609840" cy="609840"/>
            </a:xfrm>
            <a:prstGeom prst="rect">
              <a:avLst/>
            </a:prstGeom>
            <a:blipFill rotWithShape="0"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" name="CustomShape 18"/>
            <p:cNvSpPr/>
            <p:nvPr/>
          </p:nvSpPr>
          <p:spPr>
            <a:xfrm>
              <a:off x="9321840" y="4425480"/>
              <a:ext cx="1743480" cy="696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/>
            <a:lstStyle/>
            <a:p>
              <a:pPr algn="ctr">
                <a:lnSpc>
                  <a:spcPct val="90000"/>
                </a:lnSpc>
                <a:spcAft>
                  <a:spcPts val="629"/>
                </a:spcAft>
              </a:pPr>
              <a:r>
                <a:rPr lang="en-IN" sz="1800" b="0" strike="noStrike" cap="all" spc="-1" dirty="0">
                  <a:solidFill>
                    <a:srgbClr val="000000"/>
                  </a:solidFill>
                  <a:latin typeface="Franklin Gothic Book"/>
                </a:rPr>
                <a:t>K-MEANS CLUSTERING</a:t>
              </a:r>
              <a:endParaRPr lang="en-IN" sz="1800" b="0" strike="noStrike" spc="-1" dirty="0">
                <a:latin typeface="Arial"/>
              </a:endParaRPr>
            </a:p>
          </p:txBody>
        </p:sp>
      </p:grpSp>
      <p:grpSp>
        <p:nvGrpSpPr>
          <p:cNvPr id="243" name="Group 19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A75F4A0-FEAF-4F1B-9C48-7688BF9D4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D71486-AE85-4EDA-B3A0-E052973B5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469" y="5423537"/>
            <a:ext cx="9867331" cy="868081"/>
          </a:xfrm>
        </p:spPr>
        <p:txBody>
          <a:bodyPr anchor="ctr">
            <a:normAutofit/>
          </a:bodyPr>
          <a:lstStyle/>
          <a:p>
            <a:r>
              <a:rPr lang="en-US" dirty="0"/>
              <a:t>Some techniques used..</a:t>
            </a:r>
            <a:endParaRPr lang="en-SG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1EC79F3-0DE6-47BA-9C5C-039C54F4A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86C2B07-2A41-4CB1-9C51-F037AF417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5174A-7E3A-4A7B-91CA-726801FBE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1" y="1123486"/>
            <a:ext cx="9639868" cy="3516753"/>
          </a:xfrm>
        </p:spPr>
        <p:txBody>
          <a:bodyPr anchor="ctr">
            <a:normAutofit/>
          </a:bodyPr>
          <a:lstStyle/>
          <a:p>
            <a:r>
              <a:rPr lang="en-US" dirty="0"/>
              <a:t>KNN Imputer / Simple Imputer for missing value treatment.</a:t>
            </a:r>
          </a:p>
          <a:p>
            <a:r>
              <a:rPr lang="en-US" dirty="0"/>
              <a:t>Isolation Forest for removing outliers.</a:t>
            </a:r>
          </a:p>
          <a:p>
            <a:r>
              <a:rPr lang="en-US" dirty="0"/>
              <a:t>One-Hot Encoding for categorical columns.</a:t>
            </a:r>
          </a:p>
          <a:p>
            <a:r>
              <a:rPr lang="en-US" dirty="0"/>
              <a:t>Standard scaling for numerical columns.</a:t>
            </a:r>
          </a:p>
          <a:p>
            <a:r>
              <a:rPr lang="en-US" dirty="0"/>
              <a:t>K-Means for clustering location details.</a:t>
            </a:r>
          </a:p>
          <a:p>
            <a:r>
              <a:rPr lang="en-US" dirty="0"/>
              <a:t>Hyper parameter tuning to improve model performance.</a:t>
            </a:r>
            <a:endParaRPr lang="en-SG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F67AAC-C977-4759-A5C8-6BC998F96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423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BC354-2A3F-4C8A-915A-04857B619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To conclude…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Linear regression and Random Forest after hyper parameter tuning gave good results. Choose algorithm as per below conditions:</a:t>
            </a:r>
            <a:br>
              <a:rPr lang="en-US" sz="1800" dirty="0"/>
            </a:br>
            <a:endParaRPr lang="en-SG" sz="1800" dirty="0"/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30E08793-1077-4B08-82FB-1F37747E9B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7544483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9777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4A232-B438-49D3-95D4-13A14566B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4181" y="685800"/>
            <a:ext cx="6562905" cy="1485900"/>
          </a:xfrm>
        </p:spPr>
        <p:txBody>
          <a:bodyPr>
            <a:normAutofit/>
          </a:bodyPr>
          <a:lstStyle/>
          <a:p>
            <a:r>
              <a:rPr lang="en-US"/>
              <a:t>Business Problem</a:t>
            </a:r>
            <a:endParaRPr lang="en-SG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205BC3-0B06-4EA6-9066-1A0BEC22C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Graphic 6" descr="Money">
            <a:extLst>
              <a:ext uri="{FF2B5EF4-FFF2-40B4-BE49-F238E27FC236}">
                <a16:creationId xmlns:a16="http://schemas.microsoft.com/office/drawing/2014/main" id="{FA3E4E25-643B-414D-82FD-03E3C3AC9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3562" y="1462103"/>
            <a:ext cx="3613752" cy="361375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F33CE-A961-4F5D-A579-1B3B54A83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5941" y="3068320"/>
            <a:ext cx="6562905" cy="3581400"/>
          </a:xfrm>
        </p:spPr>
        <p:txBody>
          <a:bodyPr>
            <a:normAutofit/>
          </a:bodyPr>
          <a:lstStyle/>
          <a:p>
            <a:r>
              <a:rPr lang="en-SG" dirty="0"/>
              <a:t>The objective of the problem is to predict the amount that would be deposited in each branch in the year 2017.</a:t>
            </a:r>
          </a:p>
        </p:txBody>
      </p:sp>
    </p:spTree>
    <p:extLst>
      <p:ext uri="{BB962C8B-B14F-4D97-AF65-F5344CB8AC3E}">
        <p14:creationId xmlns:p14="http://schemas.microsoft.com/office/powerpoint/2010/main" val="1587058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TextShape 2"/>
          <p:cNvSpPr txBox="1"/>
          <p:nvPr/>
        </p:nvSpPr>
        <p:spPr>
          <a:xfrm>
            <a:off x="8252280" y="639720"/>
            <a:ext cx="3299040" cy="55774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89000"/>
              </a:lnSpc>
            </a:pPr>
            <a:r>
              <a:rPr lang="en-US" sz="4400" b="0" strike="noStrike" spc="-1">
                <a:solidFill>
                  <a:srgbClr val="191B0E"/>
                </a:solidFill>
                <a:latin typeface="Franklin Gothic Book"/>
              </a:rPr>
              <a:t>Steps followed for model building…</a:t>
            </a:r>
            <a:endParaRPr lang="en-US" sz="44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86" name="CustomShape 3"/>
          <p:cNvSpPr/>
          <p:nvPr/>
        </p:nvSpPr>
        <p:spPr>
          <a:xfrm>
            <a:off x="0" y="0"/>
            <a:ext cx="738324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4"/>
          <p:cNvSpPr/>
          <p:nvPr/>
        </p:nvSpPr>
        <p:spPr>
          <a:xfrm>
            <a:off x="7383600" y="0"/>
            <a:ext cx="228240" cy="6857640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88" name="Group 5"/>
          <p:cNvGrpSpPr/>
          <p:nvPr/>
        </p:nvGrpSpPr>
        <p:grpSpPr>
          <a:xfrm>
            <a:off x="784440" y="1071720"/>
            <a:ext cx="5958720" cy="4713840"/>
            <a:chOff x="784440" y="1071720"/>
            <a:chExt cx="5958720" cy="4713840"/>
          </a:xfrm>
        </p:grpSpPr>
        <p:sp>
          <p:nvSpPr>
            <p:cNvPr id="189" name="CustomShape 6"/>
            <p:cNvSpPr/>
            <p:nvPr/>
          </p:nvSpPr>
          <p:spPr>
            <a:xfrm>
              <a:off x="1131120" y="1071720"/>
              <a:ext cx="1084680" cy="1084680"/>
            </a:xfrm>
            <a:prstGeom prst="ellipse">
              <a:avLst/>
            </a:prstGeom>
            <a:solidFill>
              <a:schemeClr val="bg1">
                <a:lumMod val="95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" name="CustomShape 7"/>
            <p:cNvSpPr/>
            <p:nvPr/>
          </p:nvSpPr>
          <p:spPr>
            <a:xfrm>
              <a:off x="1362600" y="1302840"/>
              <a:ext cx="622080" cy="62208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" name="CustomShape 8"/>
            <p:cNvSpPr/>
            <p:nvPr/>
          </p:nvSpPr>
          <p:spPr>
            <a:xfrm>
              <a:off x="784440" y="2494800"/>
              <a:ext cx="1778400" cy="711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/>
            <a:lstStyle/>
            <a:p>
              <a:pPr algn="ctr">
                <a:lnSpc>
                  <a:spcPct val="100000"/>
                </a:lnSpc>
                <a:spcAft>
                  <a:spcPts val="561"/>
                </a:spcAft>
              </a:pPr>
              <a:r>
                <a:rPr lang="en-IN" sz="1600" b="0" strike="noStrike" cap="all" spc="-1">
                  <a:solidFill>
                    <a:srgbClr val="000000"/>
                  </a:solidFill>
                  <a:latin typeface="Franklin Gothic Book"/>
                </a:rPr>
                <a:t>1. Load data and inspection.</a:t>
              </a:r>
              <a:endParaRPr lang="en-IN" sz="1600" b="0" strike="noStrike" spc="-1">
                <a:latin typeface="Arial"/>
              </a:endParaRPr>
            </a:p>
          </p:txBody>
        </p:sp>
        <p:sp>
          <p:nvSpPr>
            <p:cNvPr id="192" name="CustomShape 9"/>
            <p:cNvSpPr/>
            <p:nvPr/>
          </p:nvSpPr>
          <p:spPr>
            <a:xfrm>
              <a:off x="3221280" y="1071720"/>
              <a:ext cx="1084680" cy="1084680"/>
            </a:xfrm>
            <a:prstGeom prst="ellipse">
              <a:avLst/>
            </a:prstGeom>
            <a:solidFill>
              <a:schemeClr val="bg1">
                <a:lumMod val="95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" name="CustomShape 10"/>
            <p:cNvSpPr/>
            <p:nvPr/>
          </p:nvSpPr>
          <p:spPr>
            <a:xfrm>
              <a:off x="3452760" y="1302840"/>
              <a:ext cx="622080" cy="62208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" name="CustomShape 11"/>
            <p:cNvSpPr/>
            <p:nvPr/>
          </p:nvSpPr>
          <p:spPr>
            <a:xfrm>
              <a:off x="2874600" y="2494800"/>
              <a:ext cx="1778400" cy="711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/>
            <a:lstStyle/>
            <a:p>
              <a:pPr algn="ctr">
                <a:lnSpc>
                  <a:spcPct val="100000"/>
                </a:lnSpc>
                <a:spcAft>
                  <a:spcPts val="561"/>
                </a:spcAft>
              </a:pPr>
              <a:r>
                <a:rPr lang="en-IN" sz="1600" b="0" strike="noStrike" cap="all" spc="-1">
                  <a:solidFill>
                    <a:srgbClr val="000000"/>
                  </a:solidFill>
                  <a:latin typeface="Franklin Gothic Book"/>
                </a:rPr>
                <a:t>2. Exploratory Data Analysis.</a:t>
              </a:r>
              <a:endParaRPr lang="en-IN" sz="1600" b="0" strike="noStrike" spc="-1">
                <a:latin typeface="Arial"/>
              </a:endParaRPr>
            </a:p>
          </p:txBody>
        </p:sp>
        <p:sp>
          <p:nvSpPr>
            <p:cNvPr id="195" name="CustomShape 12"/>
            <p:cNvSpPr/>
            <p:nvPr/>
          </p:nvSpPr>
          <p:spPr>
            <a:xfrm>
              <a:off x="5311440" y="1071720"/>
              <a:ext cx="1084680" cy="1084680"/>
            </a:xfrm>
            <a:prstGeom prst="ellipse">
              <a:avLst/>
            </a:prstGeom>
            <a:solidFill>
              <a:schemeClr val="bg1">
                <a:lumMod val="95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" name="CustomShape 13"/>
            <p:cNvSpPr/>
            <p:nvPr/>
          </p:nvSpPr>
          <p:spPr>
            <a:xfrm>
              <a:off x="5542920" y="1302840"/>
              <a:ext cx="622080" cy="622080"/>
            </a:xfrm>
            <a:prstGeom prst="rect">
              <a:avLst/>
            </a:prstGeom>
            <a:blipFill rotWithShape="0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" name="CustomShape 14"/>
            <p:cNvSpPr/>
            <p:nvPr/>
          </p:nvSpPr>
          <p:spPr>
            <a:xfrm>
              <a:off x="4964760" y="2494800"/>
              <a:ext cx="1778400" cy="711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/>
            <a:lstStyle/>
            <a:p>
              <a:pPr algn="ctr">
                <a:lnSpc>
                  <a:spcPct val="100000"/>
                </a:lnSpc>
                <a:spcAft>
                  <a:spcPts val="561"/>
                </a:spcAft>
              </a:pPr>
              <a:r>
                <a:rPr lang="en-IN" sz="1600" b="0" strike="noStrike" cap="all" spc="-1">
                  <a:solidFill>
                    <a:srgbClr val="000000"/>
                  </a:solidFill>
                  <a:latin typeface="Franklin Gothic Book"/>
                </a:rPr>
                <a:t>3. Data preprocessing.</a:t>
              </a:r>
              <a:endParaRPr lang="en-IN" sz="1600" b="0" strike="noStrike" spc="-1">
                <a:latin typeface="Arial"/>
              </a:endParaRPr>
            </a:p>
          </p:txBody>
        </p:sp>
        <p:sp>
          <p:nvSpPr>
            <p:cNvPr id="198" name="CustomShape 15"/>
            <p:cNvSpPr/>
            <p:nvPr/>
          </p:nvSpPr>
          <p:spPr>
            <a:xfrm>
              <a:off x="1131120" y="3651120"/>
              <a:ext cx="1084680" cy="1084680"/>
            </a:xfrm>
            <a:prstGeom prst="ellipse">
              <a:avLst/>
            </a:prstGeom>
            <a:solidFill>
              <a:schemeClr val="bg1">
                <a:lumMod val="95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" name="CustomShape 16"/>
            <p:cNvSpPr/>
            <p:nvPr/>
          </p:nvSpPr>
          <p:spPr>
            <a:xfrm>
              <a:off x="1362600" y="3882240"/>
              <a:ext cx="622080" cy="622080"/>
            </a:xfrm>
            <a:prstGeom prst="rect">
              <a:avLst/>
            </a:prstGeom>
            <a:blipFill rotWithShape="0"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" name="CustomShape 17"/>
            <p:cNvSpPr/>
            <p:nvPr/>
          </p:nvSpPr>
          <p:spPr>
            <a:xfrm>
              <a:off x="784440" y="5074200"/>
              <a:ext cx="1778400" cy="711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/>
            <a:lstStyle/>
            <a:p>
              <a:pPr algn="ctr">
                <a:lnSpc>
                  <a:spcPct val="100000"/>
                </a:lnSpc>
                <a:spcAft>
                  <a:spcPts val="561"/>
                </a:spcAft>
              </a:pPr>
              <a:r>
                <a:rPr lang="en-IN" sz="1600" b="0" strike="noStrike" cap="all" spc="-1">
                  <a:solidFill>
                    <a:srgbClr val="000000"/>
                  </a:solidFill>
                  <a:latin typeface="Franklin Gothic Book"/>
                </a:rPr>
                <a:t>4. Preparing data for model building.</a:t>
              </a:r>
              <a:endParaRPr lang="en-IN" sz="1600" b="0" strike="noStrike" spc="-1">
                <a:latin typeface="Arial"/>
              </a:endParaRPr>
            </a:p>
          </p:txBody>
        </p:sp>
        <p:sp>
          <p:nvSpPr>
            <p:cNvPr id="201" name="CustomShape 18"/>
            <p:cNvSpPr/>
            <p:nvPr/>
          </p:nvSpPr>
          <p:spPr>
            <a:xfrm>
              <a:off x="3221280" y="3651120"/>
              <a:ext cx="1084680" cy="1084680"/>
            </a:xfrm>
            <a:prstGeom prst="ellipse">
              <a:avLst/>
            </a:prstGeom>
            <a:solidFill>
              <a:schemeClr val="bg1">
                <a:lumMod val="95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2" name="CustomShape 19"/>
            <p:cNvSpPr/>
            <p:nvPr/>
          </p:nvSpPr>
          <p:spPr>
            <a:xfrm>
              <a:off x="3452760" y="3882240"/>
              <a:ext cx="622080" cy="622080"/>
            </a:xfrm>
            <a:prstGeom prst="rect">
              <a:avLst/>
            </a:prstGeom>
            <a:blipFill rotWithShape="0"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" name="CustomShape 20"/>
            <p:cNvSpPr/>
            <p:nvPr/>
          </p:nvSpPr>
          <p:spPr>
            <a:xfrm>
              <a:off x="2874600" y="5074200"/>
              <a:ext cx="1778400" cy="711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/>
            <a:lstStyle/>
            <a:p>
              <a:pPr algn="ctr">
                <a:lnSpc>
                  <a:spcPct val="100000"/>
                </a:lnSpc>
                <a:spcAft>
                  <a:spcPts val="561"/>
                </a:spcAft>
              </a:pPr>
              <a:r>
                <a:rPr lang="en-IN" sz="1600" b="0" strike="noStrike" cap="all" spc="-1">
                  <a:solidFill>
                    <a:srgbClr val="000000"/>
                  </a:solidFill>
                  <a:latin typeface="Franklin Gothic Book"/>
                </a:rPr>
                <a:t>5. Applying multiple models for prediction.</a:t>
              </a:r>
              <a:endParaRPr lang="en-IN" sz="1600" b="0" strike="noStrike" spc="-1">
                <a:latin typeface="Arial"/>
              </a:endParaRPr>
            </a:p>
          </p:txBody>
        </p:sp>
        <p:sp>
          <p:nvSpPr>
            <p:cNvPr id="204" name="CustomShape 21"/>
            <p:cNvSpPr/>
            <p:nvPr/>
          </p:nvSpPr>
          <p:spPr>
            <a:xfrm>
              <a:off x="5311440" y="3651120"/>
              <a:ext cx="1084680" cy="1084680"/>
            </a:xfrm>
            <a:prstGeom prst="ellipse">
              <a:avLst/>
            </a:prstGeom>
            <a:solidFill>
              <a:schemeClr val="bg1">
                <a:lumMod val="95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" name="CustomShape 22"/>
            <p:cNvSpPr/>
            <p:nvPr/>
          </p:nvSpPr>
          <p:spPr>
            <a:xfrm>
              <a:off x="5542920" y="3882240"/>
              <a:ext cx="622080" cy="622080"/>
            </a:xfrm>
            <a:prstGeom prst="rect">
              <a:avLst/>
            </a:prstGeom>
            <a:blipFill rotWithShape="0"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" name="CustomShape 23"/>
            <p:cNvSpPr/>
            <p:nvPr/>
          </p:nvSpPr>
          <p:spPr>
            <a:xfrm>
              <a:off x="4964760" y="5074200"/>
              <a:ext cx="1778400" cy="711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/>
            <a:lstStyle/>
            <a:p>
              <a:pPr algn="ctr">
                <a:lnSpc>
                  <a:spcPct val="100000"/>
                </a:lnSpc>
                <a:spcAft>
                  <a:spcPts val="561"/>
                </a:spcAft>
              </a:pPr>
              <a:r>
                <a:rPr lang="en-IN" sz="1600" b="0" strike="noStrike" cap="all" spc="-1">
                  <a:solidFill>
                    <a:srgbClr val="000000"/>
                  </a:solidFill>
                  <a:latin typeface="Franklin Gothic Book"/>
                </a:rPr>
                <a:t>6. Choosing best model for final prediction</a:t>
              </a:r>
              <a:endParaRPr lang="en-IN" sz="1600" b="0" strike="noStrike" spc="-1">
                <a:latin typeface="Arial"/>
              </a:endParaRPr>
            </a:p>
          </p:txBody>
        </p:sp>
      </p:grpSp>
      <p:grpSp>
        <p:nvGrpSpPr>
          <p:cNvPr id="207" name="Group 2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2">
            <a:extLst>
              <a:ext uri="{FF2B5EF4-FFF2-40B4-BE49-F238E27FC236}">
                <a16:creationId xmlns:a16="http://schemas.microsoft.com/office/drawing/2014/main" id="{843FBEE9-5F5A-4EFB-898C-5D1770B31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931036-1429-4BB8-A0E3-09017B59B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4728633"/>
            <a:ext cx="10905066" cy="1485900"/>
          </a:xfrm>
          <a:noFill/>
        </p:spPr>
        <p:txBody>
          <a:bodyPr>
            <a:normAutofit/>
          </a:bodyPr>
          <a:lstStyle/>
          <a:p>
            <a:pPr algn="ctr"/>
            <a:r>
              <a:rPr lang="en-US"/>
              <a:t>Challenges deep dive…</a:t>
            </a:r>
            <a:endParaRPr lang="en-SG" dirty="0"/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0C5C1EAF-E501-40A2-9622-5778BA161C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6680572"/>
              </p:ext>
            </p:extLst>
          </p:nvPr>
        </p:nvGraphicFramePr>
        <p:xfrm>
          <a:off x="643467" y="643467"/>
          <a:ext cx="1090506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7129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1665A6-74DB-4F44-A6EF-F01205E87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50822-492A-4D87-BB7C-A1C166F68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85800"/>
            <a:ext cx="10905066" cy="1485900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400"/>
              <a:t>1. Feature extraction from </a:t>
            </a:r>
            <a:r>
              <a:rPr lang="en-US" sz="3400" b="1" err="1"/>
              <a:t>date_of_establishment</a:t>
            </a:r>
            <a:r>
              <a:rPr lang="en-US" sz="3400" b="1"/>
              <a:t> </a:t>
            </a:r>
            <a:r>
              <a:rPr lang="en-US" sz="3400"/>
              <a:t>column.</a:t>
            </a:r>
            <a:br>
              <a:rPr lang="en-US" sz="3400"/>
            </a:br>
            <a:r>
              <a:rPr lang="en-US" sz="3400"/>
              <a:t> </a:t>
            </a:r>
            <a:endParaRPr lang="en-SG" sz="34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4301D6D-4FBD-4790-ACCD-D68B96609E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7617850"/>
              </p:ext>
            </p:extLst>
          </p:nvPr>
        </p:nvGraphicFramePr>
        <p:xfrm>
          <a:off x="1122972" y="2286000"/>
          <a:ext cx="994605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9283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E1665A6-74DB-4F44-A6EF-F01205E87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1E2831-D7E6-43B6-8381-27C113036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85800"/>
            <a:ext cx="10905066" cy="1485900"/>
          </a:xfrm>
          <a:noFill/>
        </p:spPr>
        <p:txBody>
          <a:bodyPr>
            <a:normAutofit/>
          </a:bodyPr>
          <a:lstStyle/>
          <a:p>
            <a:pPr algn="ctr"/>
            <a:r>
              <a:rPr lang="en-US"/>
              <a:t>2. Feature extraction from </a:t>
            </a:r>
            <a:r>
              <a:rPr lang="en-US" b="1"/>
              <a:t>location details using clustering.</a:t>
            </a:r>
            <a:endParaRPr lang="en-SG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F3EFFD9-989C-4611-964E-671D3D6935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5584086"/>
              </p:ext>
            </p:extLst>
          </p:nvPr>
        </p:nvGraphicFramePr>
        <p:xfrm>
          <a:off x="1122972" y="2286000"/>
          <a:ext cx="994605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626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8E74CFB-EAAD-43E9-BDAC-AAE4F8E86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E31D67-858D-409A-863E-EE8DEB9CC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6"/>
            <a:ext cx="315772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0C11AD76-2664-4F1B-8A6E-71601C059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3922753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9DB5D8-4E9D-4FDB-8584-2483A3852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417" y="1480930"/>
            <a:ext cx="677855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cap="all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805710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F5D157-B86A-4DAA-B72E-00CB1260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cap="all"/>
              <a:t>Deposit trend over years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D77B2E-1835-4E54-8E1C-86371CDBD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857" y="5673730"/>
            <a:ext cx="10731565" cy="50935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 dirty="0"/>
              <a:t>Observations: </a:t>
            </a:r>
            <a:r>
              <a:rPr lang="en-US" dirty="0"/>
              <a:t>Deposit amount increased over years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BFE29F-799F-43C1-B9B7-7F4E972E8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105" y="505608"/>
            <a:ext cx="8084335" cy="3543662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033512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F5D157-B86A-4DAA-B72E-00CB1260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cap="all" dirty="0"/>
              <a:t>Deposit trend over years ACROSS AGE OF BANK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D77B2E-1835-4E54-8E1C-86371CDBD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857" y="5673730"/>
            <a:ext cx="10731565" cy="50935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 dirty="0"/>
              <a:t>Observations: </a:t>
            </a:r>
            <a:r>
              <a:rPr lang="en-US" dirty="0"/>
              <a:t>Most of the deposits are done in banks with age between 50 to 100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BFE29F-799F-43C1-B9B7-7F4E972E8D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4937" y="998307"/>
            <a:ext cx="11404166" cy="3318243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85370585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417</Words>
  <Application>Microsoft Office PowerPoint</Application>
  <PresentationFormat>Widescreen</PresentationFormat>
  <Paragraphs>58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Franklin Gothic Book</vt:lpstr>
      <vt:lpstr>Crop</vt:lpstr>
      <vt:lpstr>BANK DEPOSIT PREDICTION</vt:lpstr>
      <vt:lpstr>Business Problem</vt:lpstr>
      <vt:lpstr>PowerPoint Presentation</vt:lpstr>
      <vt:lpstr>Challenges deep dive…</vt:lpstr>
      <vt:lpstr>1. Feature extraction from date_of_establishment column.  </vt:lpstr>
      <vt:lpstr>2. Feature extraction from location details using clustering.</vt:lpstr>
      <vt:lpstr>Exploratory Data Analysis</vt:lpstr>
      <vt:lpstr>Deposit trend over years</vt:lpstr>
      <vt:lpstr>Deposit trend over years ACROSS AGE OF BANK</vt:lpstr>
      <vt:lpstr>Deposit trend over years ACROSS STATES</vt:lpstr>
      <vt:lpstr>PowerPoint Presentation</vt:lpstr>
      <vt:lpstr>Some techniques used..</vt:lpstr>
      <vt:lpstr>To conclude…  Linear regression and Random Forest after hyper parameter tuning gave good results. Choose algorithm as per below conditions: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2020-07-12T13:53:28Z</dcterms:created>
  <dcterms:modified xsi:type="dcterms:W3CDTF">2020-07-12T13:59:51Z</dcterms:modified>
</cp:coreProperties>
</file>